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96" r:id="rId3"/>
    <p:sldId id="274" r:id="rId4"/>
    <p:sldId id="285" r:id="rId5"/>
    <p:sldId id="286" r:id="rId6"/>
    <p:sldId id="294" r:id="rId7"/>
    <p:sldId id="273" r:id="rId8"/>
    <p:sldId id="276" r:id="rId9"/>
    <p:sldId id="277" r:id="rId10"/>
    <p:sldId id="275" r:id="rId11"/>
    <p:sldId id="280" r:id="rId12"/>
    <p:sldId id="268" r:id="rId13"/>
    <p:sldId id="295" r:id="rId14"/>
    <p:sldId id="284" r:id="rId15"/>
    <p:sldId id="278" r:id="rId16"/>
    <p:sldId id="297" r:id="rId17"/>
    <p:sldId id="298" r:id="rId18"/>
    <p:sldId id="299" r:id="rId19"/>
    <p:sldId id="279" r:id="rId20"/>
    <p:sldId id="290" r:id="rId21"/>
    <p:sldId id="292" r:id="rId22"/>
    <p:sldId id="293" r:id="rId23"/>
    <p:sldId id="264" r:id="rId24"/>
    <p:sldId id="283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84" d="100"/>
          <a:sy n="84" d="100"/>
        </p:scale>
        <p:origin x="17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D9AC0A2-59B9-4BEA-816C-2CE7420939A7}" type="doc">
      <dgm:prSet loTypeId="urn:microsoft.com/office/officeart/2005/8/layout/cycle3" loCatId="cycle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CE76BFB7-A353-4BF0-BAB1-3F91579BCD40}">
      <dgm:prSet phldrT="[Text]" custT="1"/>
      <dgm:spPr/>
      <dgm:t>
        <a:bodyPr/>
        <a:lstStyle/>
        <a:p>
          <a:r>
            <a:rPr lang="en-US" sz="2400" dirty="0"/>
            <a:t>Hydrocephalus </a:t>
          </a:r>
        </a:p>
      </dgm:t>
    </dgm:pt>
    <dgm:pt modelId="{FD8AA5AD-9DDF-452E-9200-EB224587BC7F}" type="parTrans" cxnId="{D9125188-E9AD-4399-ACAB-61D106FE6573}">
      <dgm:prSet/>
      <dgm:spPr/>
      <dgm:t>
        <a:bodyPr/>
        <a:lstStyle/>
        <a:p>
          <a:endParaRPr lang="en-US"/>
        </a:p>
      </dgm:t>
    </dgm:pt>
    <dgm:pt modelId="{1F0066C1-3A45-45EF-901C-B4D9825BEDAD}" type="sibTrans" cxnId="{D9125188-E9AD-4399-ACAB-61D106FE6573}">
      <dgm:prSet/>
      <dgm:spPr/>
      <dgm:t>
        <a:bodyPr/>
        <a:lstStyle/>
        <a:p>
          <a:endParaRPr lang="en-US" sz="2400"/>
        </a:p>
      </dgm:t>
    </dgm:pt>
    <dgm:pt modelId="{E645550A-01CA-497A-821A-518C458E7A9E}">
      <dgm:prSet phldrT="[Text]" custT="1"/>
      <dgm:spPr/>
      <dgm:t>
        <a:bodyPr/>
        <a:lstStyle/>
        <a:p>
          <a:r>
            <a:rPr lang="en-US" sz="2400" dirty="0"/>
            <a:t>Acquired</a:t>
          </a:r>
        </a:p>
      </dgm:t>
    </dgm:pt>
    <dgm:pt modelId="{30333EF9-412A-4DE6-BD0B-8B5BACBA01F3}" type="parTrans" cxnId="{783B41BC-32F0-41C9-825D-57709D91A7D1}">
      <dgm:prSet/>
      <dgm:spPr/>
      <dgm:t>
        <a:bodyPr/>
        <a:lstStyle/>
        <a:p>
          <a:endParaRPr lang="en-US"/>
        </a:p>
      </dgm:t>
    </dgm:pt>
    <dgm:pt modelId="{96CEA51C-FFF8-40F2-8D56-FA46DDBC6F6A}" type="sibTrans" cxnId="{783B41BC-32F0-41C9-825D-57709D91A7D1}">
      <dgm:prSet/>
      <dgm:spPr/>
      <dgm:t>
        <a:bodyPr/>
        <a:lstStyle/>
        <a:p>
          <a:endParaRPr lang="en-US"/>
        </a:p>
      </dgm:t>
    </dgm:pt>
    <dgm:pt modelId="{C132952E-A884-410E-8FB9-88F612C2DF5B}">
      <dgm:prSet phldrT="[Text]" custT="1"/>
      <dgm:spPr/>
      <dgm:t>
        <a:bodyPr/>
        <a:lstStyle/>
        <a:p>
          <a:r>
            <a:rPr lang="en-US" sz="2400" dirty="0"/>
            <a:t>Non communicating (obstructive )</a:t>
          </a:r>
        </a:p>
      </dgm:t>
    </dgm:pt>
    <dgm:pt modelId="{F57AEFF6-6A28-4186-A70D-C7CBE5F99998}" type="parTrans" cxnId="{29A8CDAB-C123-451A-906E-17C22CF4794F}">
      <dgm:prSet/>
      <dgm:spPr/>
      <dgm:t>
        <a:bodyPr/>
        <a:lstStyle/>
        <a:p>
          <a:endParaRPr lang="en-US"/>
        </a:p>
      </dgm:t>
    </dgm:pt>
    <dgm:pt modelId="{1168C252-900A-4CD6-B5A3-9188E7763177}" type="sibTrans" cxnId="{29A8CDAB-C123-451A-906E-17C22CF4794F}">
      <dgm:prSet/>
      <dgm:spPr/>
      <dgm:t>
        <a:bodyPr/>
        <a:lstStyle/>
        <a:p>
          <a:endParaRPr lang="en-US"/>
        </a:p>
      </dgm:t>
    </dgm:pt>
    <dgm:pt modelId="{36EA82A2-C439-4414-878B-B45E401407EA}">
      <dgm:prSet phldrT="[Text]" custT="1"/>
      <dgm:spPr/>
      <dgm:t>
        <a:bodyPr/>
        <a:lstStyle/>
        <a:p>
          <a:r>
            <a:rPr lang="en-US" sz="2400" dirty="0"/>
            <a:t>Communicating</a:t>
          </a:r>
        </a:p>
      </dgm:t>
    </dgm:pt>
    <dgm:pt modelId="{394DFF47-BE4A-482F-A556-E3597480EC0E}" type="parTrans" cxnId="{118DC443-02C5-4BD3-832B-B871C74F4454}">
      <dgm:prSet/>
      <dgm:spPr/>
      <dgm:t>
        <a:bodyPr/>
        <a:lstStyle/>
        <a:p>
          <a:endParaRPr lang="en-US"/>
        </a:p>
      </dgm:t>
    </dgm:pt>
    <dgm:pt modelId="{19BA66F9-5266-44DB-BA8B-EE6D291F4642}" type="sibTrans" cxnId="{118DC443-02C5-4BD3-832B-B871C74F4454}">
      <dgm:prSet/>
      <dgm:spPr/>
      <dgm:t>
        <a:bodyPr/>
        <a:lstStyle/>
        <a:p>
          <a:endParaRPr lang="en-US"/>
        </a:p>
      </dgm:t>
    </dgm:pt>
    <dgm:pt modelId="{6A3A816C-AFA1-4C6D-93BA-E6B1B4E08EB4}">
      <dgm:prSet phldrT="[Text]" custT="1"/>
      <dgm:spPr/>
      <dgm:t>
        <a:bodyPr/>
        <a:lstStyle/>
        <a:p>
          <a:r>
            <a:rPr lang="en-US" sz="2400" dirty="0"/>
            <a:t>Congenital</a:t>
          </a:r>
        </a:p>
      </dgm:t>
    </dgm:pt>
    <dgm:pt modelId="{3271BD58-1A94-434C-B47C-68A6F64C2921}" type="parTrans" cxnId="{48E58336-BBB7-4C84-9652-6B0B18295283}">
      <dgm:prSet/>
      <dgm:spPr/>
      <dgm:t>
        <a:bodyPr/>
        <a:lstStyle/>
        <a:p>
          <a:endParaRPr lang="en-US"/>
        </a:p>
      </dgm:t>
    </dgm:pt>
    <dgm:pt modelId="{1E458D45-1C17-411F-84AD-08BC9983DB50}" type="sibTrans" cxnId="{48E58336-BBB7-4C84-9652-6B0B18295283}">
      <dgm:prSet/>
      <dgm:spPr/>
      <dgm:t>
        <a:bodyPr/>
        <a:lstStyle/>
        <a:p>
          <a:endParaRPr lang="en-US"/>
        </a:p>
      </dgm:t>
    </dgm:pt>
    <dgm:pt modelId="{8698097B-91BE-4565-82AC-9A1FDED88B84}" type="pres">
      <dgm:prSet presAssocID="{6D9AC0A2-59B9-4BEA-816C-2CE7420939A7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235F2F0-9C53-4885-B7F3-FBE3C80B798D}" type="pres">
      <dgm:prSet presAssocID="{6D9AC0A2-59B9-4BEA-816C-2CE7420939A7}" presName="cycle" presStyleCnt="0"/>
      <dgm:spPr/>
    </dgm:pt>
    <dgm:pt modelId="{CDA60E06-437D-4E5A-BC99-8E1C997F8D40}" type="pres">
      <dgm:prSet presAssocID="{CE76BFB7-A353-4BF0-BAB1-3F91579BCD40}" presName="nodeFirstNode" presStyleLbl="node1" presStyleIdx="0" presStyleCnt="5" custScaleX="11946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767A7A5-7534-4A73-80D9-2D115A27BEC8}" type="pres">
      <dgm:prSet presAssocID="{1F0066C1-3A45-45EF-901C-B4D9825BEDAD}" presName="sibTransFirstNode" presStyleLbl="bgShp" presStyleIdx="0" presStyleCnt="1"/>
      <dgm:spPr/>
      <dgm:t>
        <a:bodyPr/>
        <a:lstStyle/>
        <a:p>
          <a:endParaRPr lang="en-US"/>
        </a:p>
      </dgm:t>
    </dgm:pt>
    <dgm:pt modelId="{54968B04-EA23-4007-8EA3-7A8D9F1A320D}" type="pres">
      <dgm:prSet presAssocID="{E645550A-01CA-497A-821A-518C458E7A9E}" presName="nodeFollowingNodes" presStyleLbl="node1" presStyleIdx="1" presStyleCnt="5" custRadScaleRad="98937" custRadScaleInc="104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CA1B711-E490-442D-B074-7EA931541A6B}" type="pres">
      <dgm:prSet presAssocID="{C132952E-A884-410E-8FB9-88F612C2DF5B}" presName="nodeFollowingNodes" presStyleLbl="node1" presStyleIdx="2" presStyleCnt="5" custScaleX="110579" custRadScaleRad="114657" custRadScaleInc="-1520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8E82C09-AEA7-43BB-9261-15B175A963F4}" type="pres">
      <dgm:prSet presAssocID="{36EA82A2-C439-4414-878B-B45E401407EA}" presName="nodeFollowingNodes" presStyleLbl="node1" presStyleIdx="3" presStyleCnt="5" custScaleX="110354" custRadScaleRad="111362" custRadScaleInc="1149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895904C-7BAD-4667-8BC2-1E8A5C8B6070}" type="pres">
      <dgm:prSet presAssocID="{6A3A816C-AFA1-4C6D-93BA-E6B1B4E08EB4}" presName="nodeFollowingNodes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2DADE94-15F0-4E27-BBCE-E2052FA2FB7B}" type="presOf" srcId="{6D9AC0A2-59B9-4BEA-816C-2CE7420939A7}" destId="{8698097B-91BE-4565-82AC-9A1FDED88B84}" srcOrd="0" destOrd="0" presId="urn:microsoft.com/office/officeart/2005/8/layout/cycle3"/>
    <dgm:cxn modelId="{48E58336-BBB7-4C84-9652-6B0B18295283}" srcId="{6D9AC0A2-59B9-4BEA-816C-2CE7420939A7}" destId="{6A3A816C-AFA1-4C6D-93BA-E6B1B4E08EB4}" srcOrd="4" destOrd="0" parTransId="{3271BD58-1A94-434C-B47C-68A6F64C2921}" sibTransId="{1E458D45-1C17-411F-84AD-08BC9983DB50}"/>
    <dgm:cxn modelId="{72A42CE1-6DFF-4285-AAED-A97A24819920}" type="presOf" srcId="{36EA82A2-C439-4414-878B-B45E401407EA}" destId="{D8E82C09-AEA7-43BB-9261-15B175A963F4}" srcOrd="0" destOrd="0" presId="urn:microsoft.com/office/officeart/2005/8/layout/cycle3"/>
    <dgm:cxn modelId="{944E9D79-E11E-4DA5-A938-9B938E286C78}" type="presOf" srcId="{C132952E-A884-410E-8FB9-88F612C2DF5B}" destId="{8CA1B711-E490-442D-B074-7EA931541A6B}" srcOrd="0" destOrd="0" presId="urn:microsoft.com/office/officeart/2005/8/layout/cycle3"/>
    <dgm:cxn modelId="{FDE27C5C-5C8A-4FC7-BA49-A8C4417FE8B2}" type="presOf" srcId="{E645550A-01CA-497A-821A-518C458E7A9E}" destId="{54968B04-EA23-4007-8EA3-7A8D9F1A320D}" srcOrd="0" destOrd="0" presId="urn:microsoft.com/office/officeart/2005/8/layout/cycle3"/>
    <dgm:cxn modelId="{AB2785CB-E16E-4285-A4EA-D4485616006C}" type="presOf" srcId="{1F0066C1-3A45-45EF-901C-B4D9825BEDAD}" destId="{F767A7A5-7534-4A73-80D9-2D115A27BEC8}" srcOrd="0" destOrd="0" presId="urn:microsoft.com/office/officeart/2005/8/layout/cycle3"/>
    <dgm:cxn modelId="{118DC443-02C5-4BD3-832B-B871C74F4454}" srcId="{6D9AC0A2-59B9-4BEA-816C-2CE7420939A7}" destId="{36EA82A2-C439-4414-878B-B45E401407EA}" srcOrd="3" destOrd="0" parTransId="{394DFF47-BE4A-482F-A556-E3597480EC0E}" sibTransId="{19BA66F9-5266-44DB-BA8B-EE6D291F4642}"/>
    <dgm:cxn modelId="{29A8CDAB-C123-451A-906E-17C22CF4794F}" srcId="{6D9AC0A2-59B9-4BEA-816C-2CE7420939A7}" destId="{C132952E-A884-410E-8FB9-88F612C2DF5B}" srcOrd="2" destOrd="0" parTransId="{F57AEFF6-6A28-4186-A70D-C7CBE5F99998}" sibTransId="{1168C252-900A-4CD6-B5A3-9188E7763177}"/>
    <dgm:cxn modelId="{783B41BC-32F0-41C9-825D-57709D91A7D1}" srcId="{6D9AC0A2-59B9-4BEA-816C-2CE7420939A7}" destId="{E645550A-01CA-497A-821A-518C458E7A9E}" srcOrd="1" destOrd="0" parTransId="{30333EF9-412A-4DE6-BD0B-8B5BACBA01F3}" sibTransId="{96CEA51C-FFF8-40F2-8D56-FA46DDBC6F6A}"/>
    <dgm:cxn modelId="{95E5DB09-DA7B-4178-B113-2EEC3E0AE8A0}" type="presOf" srcId="{6A3A816C-AFA1-4C6D-93BA-E6B1B4E08EB4}" destId="{6895904C-7BAD-4667-8BC2-1E8A5C8B6070}" srcOrd="0" destOrd="0" presId="urn:microsoft.com/office/officeart/2005/8/layout/cycle3"/>
    <dgm:cxn modelId="{D9125188-E9AD-4399-ACAB-61D106FE6573}" srcId="{6D9AC0A2-59B9-4BEA-816C-2CE7420939A7}" destId="{CE76BFB7-A353-4BF0-BAB1-3F91579BCD40}" srcOrd="0" destOrd="0" parTransId="{FD8AA5AD-9DDF-452E-9200-EB224587BC7F}" sibTransId="{1F0066C1-3A45-45EF-901C-B4D9825BEDAD}"/>
    <dgm:cxn modelId="{38C01E49-ACDF-4724-906B-B3B3EF68A482}" type="presOf" srcId="{CE76BFB7-A353-4BF0-BAB1-3F91579BCD40}" destId="{CDA60E06-437D-4E5A-BC99-8E1C997F8D40}" srcOrd="0" destOrd="0" presId="urn:microsoft.com/office/officeart/2005/8/layout/cycle3"/>
    <dgm:cxn modelId="{29D7D2B4-E4D2-4E45-9855-AD8B2CF37CCA}" type="presParOf" srcId="{8698097B-91BE-4565-82AC-9A1FDED88B84}" destId="{D235F2F0-9C53-4885-B7F3-FBE3C80B798D}" srcOrd="0" destOrd="0" presId="urn:microsoft.com/office/officeart/2005/8/layout/cycle3"/>
    <dgm:cxn modelId="{36903ABB-30EF-45E6-9329-3A6081767427}" type="presParOf" srcId="{D235F2F0-9C53-4885-B7F3-FBE3C80B798D}" destId="{CDA60E06-437D-4E5A-BC99-8E1C997F8D40}" srcOrd="0" destOrd="0" presId="urn:microsoft.com/office/officeart/2005/8/layout/cycle3"/>
    <dgm:cxn modelId="{6BD88F00-E87D-4983-B263-88B03E58ADC4}" type="presParOf" srcId="{D235F2F0-9C53-4885-B7F3-FBE3C80B798D}" destId="{F767A7A5-7534-4A73-80D9-2D115A27BEC8}" srcOrd="1" destOrd="0" presId="urn:microsoft.com/office/officeart/2005/8/layout/cycle3"/>
    <dgm:cxn modelId="{C4E16949-8303-4C95-ACFA-2191C3DC1A07}" type="presParOf" srcId="{D235F2F0-9C53-4885-B7F3-FBE3C80B798D}" destId="{54968B04-EA23-4007-8EA3-7A8D9F1A320D}" srcOrd="2" destOrd="0" presId="urn:microsoft.com/office/officeart/2005/8/layout/cycle3"/>
    <dgm:cxn modelId="{A754150B-34C7-41A7-B5BA-B1964248DE93}" type="presParOf" srcId="{D235F2F0-9C53-4885-B7F3-FBE3C80B798D}" destId="{8CA1B711-E490-442D-B074-7EA931541A6B}" srcOrd="3" destOrd="0" presId="urn:microsoft.com/office/officeart/2005/8/layout/cycle3"/>
    <dgm:cxn modelId="{141FE78A-890B-48AD-8A38-548A86809810}" type="presParOf" srcId="{D235F2F0-9C53-4885-B7F3-FBE3C80B798D}" destId="{D8E82C09-AEA7-43BB-9261-15B175A963F4}" srcOrd="4" destOrd="0" presId="urn:microsoft.com/office/officeart/2005/8/layout/cycle3"/>
    <dgm:cxn modelId="{1C52A693-2367-4863-8A3F-67D223F328F5}" type="presParOf" srcId="{D235F2F0-9C53-4885-B7F3-FBE3C80B798D}" destId="{6895904C-7BAD-4667-8BC2-1E8A5C8B6070}" srcOrd="5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473BF1C-FDC9-4094-86B6-848F5373BC25}" type="doc">
      <dgm:prSet loTypeId="urn:microsoft.com/office/officeart/2005/8/layout/hList1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AEFEF0D5-F6C7-4E27-ABDE-DB25E410C00E}">
      <dgm:prSet phldrT="[Text]" custT="1"/>
      <dgm:spPr/>
      <dgm:t>
        <a:bodyPr/>
        <a:lstStyle/>
        <a:p>
          <a:pPr algn="ctr"/>
          <a:r>
            <a:rPr lang="en-US" sz="2800" dirty="0"/>
            <a:t>Conservative management</a:t>
          </a:r>
        </a:p>
        <a:p>
          <a:pPr algn="ctr"/>
          <a:r>
            <a:rPr lang="en-US" sz="2200" dirty="0">
              <a:solidFill>
                <a:srgbClr val="C00000"/>
              </a:solidFill>
            </a:rPr>
            <a:t>(</a:t>
          </a:r>
          <a:r>
            <a:rPr lang="en-US" sz="2000" dirty="0">
              <a:solidFill>
                <a:srgbClr val="C00000"/>
              </a:solidFill>
            </a:rPr>
            <a:t>arrested hydrocephalus or under control with shunts)</a:t>
          </a:r>
          <a:endParaRPr lang="en-US" sz="2200" dirty="0">
            <a:solidFill>
              <a:srgbClr val="C00000"/>
            </a:solidFill>
          </a:endParaRPr>
        </a:p>
      </dgm:t>
    </dgm:pt>
    <dgm:pt modelId="{08FDCAD4-3B7F-400D-8DDA-3EF129009A96}" type="parTrans" cxnId="{EC4F3405-4319-4551-B943-AD1A27E73148}">
      <dgm:prSet/>
      <dgm:spPr/>
      <dgm:t>
        <a:bodyPr/>
        <a:lstStyle/>
        <a:p>
          <a:endParaRPr lang="en-US"/>
        </a:p>
      </dgm:t>
    </dgm:pt>
    <dgm:pt modelId="{BDA67704-F606-43FF-B766-81F64B6E14D3}" type="sibTrans" cxnId="{EC4F3405-4319-4551-B943-AD1A27E73148}">
      <dgm:prSet/>
      <dgm:spPr/>
      <dgm:t>
        <a:bodyPr/>
        <a:lstStyle/>
        <a:p>
          <a:endParaRPr lang="en-US"/>
        </a:p>
      </dgm:t>
    </dgm:pt>
    <dgm:pt modelId="{DA401453-5DEA-4700-9B36-6C41D15A6C32}">
      <dgm:prSet phldrT="[Text]" custT="1"/>
      <dgm:spPr/>
      <dgm:t>
        <a:bodyPr/>
        <a:lstStyle/>
        <a:p>
          <a:r>
            <a:rPr lang="en-US" sz="2800" dirty="0"/>
            <a:t>Monitor OFC</a:t>
          </a:r>
        </a:p>
      </dgm:t>
    </dgm:pt>
    <dgm:pt modelId="{04B31131-595B-417F-A1FA-7ECD09C9982A}" type="parTrans" cxnId="{EF53910A-3BF3-44CD-868C-BE4497368971}">
      <dgm:prSet/>
      <dgm:spPr/>
      <dgm:t>
        <a:bodyPr/>
        <a:lstStyle/>
        <a:p>
          <a:endParaRPr lang="en-US"/>
        </a:p>
      </dgm:t>
    </dgm:pt>
    <dgm:pt modelId="{BED70148-D31B-40B4-9C04-F6D2459CC957}" type="sibTrans" cxnId="{EF53910A-3BF3-44CD-868C-BE4497368971}">
      <dgm:prSet/>
      <dgm:spPr/>
      <dgm:t>
        <a:bodyPr/>
        <a:lstStyle/>
        <a:p>
          <a:endParaRPr lang="en-US"/>
        </a:p>
      </dgm:t>
    </dgm:pt>
    <dgm:pt modelId="{728FEA66-0992-4A86-BF1E-F151AB256E41}">
      <dgm:prSet phldrT="[Text]" custT="1"/>
      <dgm:spPr/>
      <dgm:t>
        <a:bodyPr/>
        <a:lstStyle/>
        <a:p>
          <a:r>
            <a:rPr lang="en-US" sz="2800" dirty="0"/>
            <a:t>Monitor development</a:t>
          </a:r>
        </a:p>
      </dgm:t>
    </dgm:pt>
    <dgm:pt modelId="{5C352D74-821C-4B1D-9996-398DA7FBDD86}" type="parTrans" cxnId="{DC9911D3-94BD-47BF-BA83-E3AC023D8011}">
      <dgm:prSet/>
      <dgm:spPr/>
      <dgm:t>
        <a:bodyPr/>
        <a:lstStyle/>
        <a:p>
          <a:endParaRPr lang="en-US"/>
        </a:p>
      </dgm:t>
    </dgm:pt>
    <dgm:pt modelId="{81EF4905-9D0F-4FFC-B48E-29703F570F7D}" type="sibTrans" cxnId="{DC9911D3-94BD-47BF-BA83-E3AC023D8011}">
      <dgm:prSet/>
      <dgm:spPr/>
      <dgm:t>
        <a:bodyPr/>
        <a:lstStyle/>
        <a:p>
          <a:endParaRPr lang="en-US"/>
        </a:p>
      </dgm:t>
    </dgm:pt>
    <dgm:pt modelId="{7C225DCC-8DB5-4234-A487-D54015C4C421}">
      <dgm:prSet phldrT="[Text]" custT="1"/>
      <dgm:spPr/>
      <dgm:t>
        <a:bodyPr/>
        <a:lstStyle/>
        <a:p>
          <a:r>
            <a:rPr lang="en-US" sz="2800" dirty="0"/>
            <a:t>Medical management</a:t>
          </a:r>
        </a:p>
      </dgm:t>
    </dgm:pt>
    <dgm:pt modelId="{54809F49-1E1F-4245-8A3E-14E034CCEB53}" type="parTrans" cxnId="{27650573-D8F6-4B58-8110-900FD328C522}">
      <dgm:prSet/>
      <dgm:spPr/>
      <dgm:t>
        <a:bodyPr/>
        <a:lstStyle/>
        <a:p>
          <a:endParaRPr lang="en-US"/>
        </a:p>
      </dgm:t>
    </dgm:pt>
    <dgm:pt modelId="{79FA9EDD-A806-461E-82BB-4249696BE4BE}" type="sibTrans" cxnId="{27650573-D8F6-4B58-8110-900FD328C522}">
      <dgm:prSet/>
      <dgm:spPr/>
      <dgm:t>
        <a:bodyPr/>
        <a:lstStyle/>
        <a:p>
          <a:endParaRPr lang="en-US"/>
        </a:p>
      </dgm:t>
    </dgm:pt>
    <dgm:pt modelId="{2D454EDA-0789-446B-B2C9-EF614098DF9C}">
      <dgm:prSet phldrT="[Text]" custT="1"/>
      <dgm:spPr/>
      <dgm:t>
        <a:bodyPr/>
        <a:lstStyle/>
        <a:p>
          <a:r>
            <a:rPr lang="en-US" sz="2800" dirty="0"/>
            <a:t>Acetazolamide</a:t>
          </a:r>
        </a:p>
      </dgm:t>
    </dgm:pt>
    <dgm:pt modelId="{DBFD18DA-7C68-4FCE-ADD9-89B787FAB6AF}" type="parTrans" cxnId="{3294A704-8127-463F-A4F3-D7C86A24AD2C}">
      <dgm:prSet/>
      <dgm:spPr/>
      <dgm:t>
        <a:bodyPr/>
        <a:lstStyle/>
        <a:p>
          <a:endParaRPr lang="en-US"/>
        </a:p>
      </dgm:t>
    </dgm:pt>
    <dgm:pt modelId="{900B61D6-56A4-4411-B99C-6663FBA11EF0}" type="sibTrans" cxnId="{3294A704-8127-463F-A4F3-D7C86A24AD2C}">
      <dgm:prSet/>
      <dgm:spPr/>
      <dgm:t>
        <a:bodyPr/>
        <a:lstStyle/>
        <a:p>
          <a:endParaRPr lang="en-US"/>
        </a:p>
      </dgm:t>
    </dgm:pt>
    <dgm:pt modelId="{951DFB0A-0388-44C1-8AD9-C8F6213D3566}">
      <dgm:prSet phldrT="[Text]" custT="1"/>
      <dgm:spPr/>
      <dgm:t>
        <a:bodyPr/>
        <a:lstStyle/>
        <a:p>
          <a:r>
            <a:rPr lang="en-US" sz="2800" dirty="0"/>
            <a:t>Surgical management </a:t>
          </a:r>
        </a:p>
      </dgm:t>
    </dgm:pt>
    <dgm:pt modelId="{6D04FAE1-7B75-41B6-A7DE-1735C7769B49}" type="parTrans" cxnId="{693F7DA9-9564-421F-923D-7AFF08D85F17}">
      <dgm:prSet/>
      <dgm:spPr/>
      <dgm:t>
        <a:bodyPr/>
        <a:lstStyle/>
        <a:p>
          <a:endParaRPr lang="en-US"/>
        </a:p>
      </dgm:t>
    </dgm:pt>
    <dgm:pt modelId="{8D0DAEEB-AE0C-4262-BDA0-9ECAB8C2B731}" type="sibTrans" cxnId="{693F7DA9-9564-421F-923D-7AFF08D85F17}">
      <dgm:prSet/>
      <dgm:spPr/>
      <dgm:t>
        <a:bodyPr/>
        <a:lstStyle/>
        <a:p>
          <a:endParaRPr lang="en-US"/>
        </a:p>
      </dgm:t>
    </dgm:pt>
    <dgm:pt modelId="{073B8DA6-5091-4C95-B40A-581EB0EBA036}">
      <dgm:prSet phldrT="[Text]" custT="1"/>
      <dgm:spPr/>
      <dgm:t>
        <a:bodyPr/>
        <a:lstStyle/>
        <a:p>
          <a:r>
            <a:rPr lang="en-US" sz="2800" dirty="0"/>
            <a:t>Internal</a:t>
          </a:r>
          <a:r>
            <a:rPr lang="en-US" sz="2800" baseline="0" dirty="0"/>
            <a:t> CSF drainage </a:t>
          </a:r>
          <a:r>
            <a:rPr lang="en-US" sz="2800" baseline="0" dirty="0" err="1"/>
            <a:t>eg</a:t>
          </a:r>
          <a:r>
            <a:rPr lang="en-US" sz="2800" baseline="0" dirty="0"/>
            <a:t>: VP shunt</a:t>
          </a:r>
          <a:endParaRPr lang="en-US" sz="2800" dirty="0"/>
        </a:p>
      </dgm:t>
    </dgm:pt>
    <dgm:pt modelId="{F92CB246-7A49-4738-8798-E9F649F89D82}" type="parTrans" cxnId="{236D78DF-4802-44CB-BD80-553EE2EF455B}">
      <dgm:prSet/>
      <dgm:spPr/>
      <dgm:t>
        <a:bodyPr/>
        <a:lstStyle/>
        <a:p>
          <a:endParaRPr lang="en-US"/>
        </a:p>
      </dgm:t>
    </dgm:pt>
    <dgm:pt modelId="{B9F43D77-1E83-4E86-A424-FC77114F8065}" type="sibTrans" cxnId="{236D78DF-4802-44CB-BD80-553EE2EF455B}">
      <dgm:prSet/>
      <dgm:spPr/>
      <dgm:t>
        <a:bodyPr/>
        <a:lstStyle/>
        <a:p>
          <a:endParaRPr lang="en-US"/>
        </a:p>
      </dgm:t>
    </dgm:pt>
    <dgm:pt modelId="{78260156-EABA-47C4-8529-B1A7A9CF8B21}">
      <dgm:prSet phldrT="[Text]" custT="1"/>
      <dgm:spPr/>
      <dgm:t>
        <a:bodyPr/>
        <a:lstStyle/>
        <a:p>
          <a:r>
            <a:rPr lang="en-US" sz="2800" dirty="0"/>
            <a:t>Monitor for neurological symptoms </a:t>
          </a:r>
        </a:p>
      </dgm:t>
    </dgm:pt>
    <dgm:pt modelId="{6DB69A3E-43DA-4FDA-87ED-98FEE7A02C55}" type="parTrans" cxnId="{17AAF3C5-6111-45E7-B233-FD968E276D10}">
      <dgm:prSet/>
      <dgm:spPr/>
      <dgm:t>
        <a:bodyPr/>
        <a:lstStyle/>
        <a:p>
          <a:endParaRPr lang="en-US"/>
        </a:p>
      </dgm:t>
    </dgm:pt>
    <dgm:pt modelId="{3DB07B9A-46AD-485A-9F27-2224E5EB885A}" type="sibTrans" cxnId="{17AAF3C5-6111-45E7-B233-FD968E276D10}">
      <dgm:prSet/>
      <dgm:spPr/>
      <dgm:t>
        <a:bodyPr/>
        <a:lstStyle/>
        <a:p>
          <a:endParaRPr lang="en-US"/>
        </a:p>
      </dgm:t>
    </dgm:pt>
    <dgm:pt modelId="{6AD9E59F-C176-4BEB-871F-B3AEF28F8533}">
      <dgm:prSet phldrT="[Text]" custT="1"/>
      <dgm:spPr/>
      <dgm:t>
        <a:bodyPr/>
        <a:lstStyle/>
        <a:p>
          <a:r>
            <a:rPr lang="en-US" sz="2800" dirty="0"/>
            <a:t>External CSF drainage</a:t>
          </a:r>
        </a:p>
      </dgm:t>
    </dgm:pt>
    <dgm:pt modelId="{1A360851-1CD4-436B-B5EC-D3E7EEC70F84}" type="parTrans" cxnId="{DF3F43E9-60E9-46B6-AD8A-38C752E1AC86}">
      <dgm:prSet/>
      <dgm:spPr/>
      <dgm:t>
        <a:bodyPr/>
        <a:lstStyle/>
        <a:p>
          <a:endParaRPr lang="en-US"/>
        </a:p>
      </dgm:t>
    </dgm:pt>
    <dgm:pt modelId="{2C6D9CA3-C89E-4F3E-8034-83EE90B2B112}" type="sibTrans" cxnId="{DF3F43E9-60E9-46B6-AD8A-38C752E1AC86}">
      <dgm:prSet/>
      <dgm:spPr/>
      <dgm:t>
        <a:bodyPr/>
        <a:lstStyle/>
        <a:p>
          <a:endParaRPr lang="en-US"/>
        </a:p>
      </dgm:t>
    </dgm:pt>
    <dgm:pt modelId="{49532D11-3D0F-460F-998D-D3AF30F18749}">
      <dgm:prSet phldrT="[Text]" custT="1"/>
      <dgm:spPr/>
      <dgm:t>
        <a:bodyPr/>
        <a:lstStyle/>
        <a:p>
          <a:endParaRPr lang="en-US" sz="2800" dirty="0"/>
        </a:p>
      </dgm:t>
    </dgm:pt>
    <dgm:pt modelId="{3082B367-F4D3-413B-A52C-D889D8FCF06A}" type="parTrans" cxnId="{0CF6E879-1E2A-46AB-A455-EDDE61D0EC93}">
      <dgm:prSet/>
      <dgm:spPr/>
      <dgm:t>
        <a:bodyPr/>
        <a:lstStyle/>
        <a:p>
          <a:endParaRPr lang="en-US"/>
        </a:p>
      </dgm:t>
    </dgm:pt>
    <dgm:pt modelId="{0AE827CE-64F9-4460-B3FF-A54DC65715BF}" type="sibTrans" cxnId="{0CF6E879-1E2A-46AB-A455-EDDE61D0EC93}">
      <dgm:prSet/>
      <dgm:spPr/>
      <dgm:t>
        <a:bodyPr/>
        <a:lstStyle/>
        <a:p>
          <a:endParaRPr lang="en-US"/>
        </a:p>
      </dgm:t>
    </dgm:pt>
    <dgm:pt modelId="{7391DACE-9EFC-4F32-8660-00153C2BD958}">
      <dgm:prSet phldrT="[Text]" custT="1"/>
      <dgm:spPr/>
      <dgm:t>
        <a:bodyPr/>
        <a:lstStyle/>
        <a:p>
          <a:r>
            <a:rPr lang="en-US" sz="2800" dirty="0"/>
            <a:t>Furosemide  </a:t>
          </a:r>
        </a:p>
      </dgm:t>
    </dgm:pt>
    <dgm:pt modelId="{7A19264F-1E90-46B4-80F0-D05C64589D83}" type="parTrans" cxnId="{DD2ED19A-DF7D-4342-B284-E519227CBDFF}">
      <dgm:prSet/>
      <dgm:spPr/>
      <dgm:t>
        <a:bodyPr/>
        <a:lstStyle/>
        <a:p>
          <a:endParaRPr lang="en-US"/>
        </a:p>
      </dgm:t>
    </dgm:pt>
    <dgm:pt modelId="{A423A4E6-1B42-458B-AE2A-F1F3552155FF}" type="sibTrans" cxnId="{DD2ED19A-DF7D-4342-B284-E519227CBDFF}">
      <dgm:prSet/>
      <dgm:spPr/>
      <dgm:t>
        <a:bodyPr/>
        <a:lstStyle/>
        <a:p>
          <a:endParaRPr lang="en-US"/>
        </a:p>
      </dgm:t>
    </dgm:pt>
    <dgm:pt modelId="{D0130A6C-8367-406D-A0EC-7B0D84FECC6A}" type="pres">
      <dgm:prSet presAssocID="{F473BF1C-FDC9-4094-86B6-848F5373BC25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A458D7B-7E6F-4B2A-8B0F-EE81D4F608D3}" type="pres">
      <dgm:prSet presAssocID="{AEFEF0D5-F6C7-4E27-ABDE-DB25E410C00E}" presName="composite" presStyleCnt="0"/>
      <dgm:spPr/>
    </dgm:pt>
    <dgm:pt modelId="{92BD1824-0C32-4A26-B98F-FFE7CA0C7BA2}" type="pres">
      <dgm:prSet presAssocID="{AEFEF0D5-F6C7-4E27-ABDE-DB25E410C00E}" presName="parTx" presStyleLbl="alignNode1" presStyleIdx="0" presStyleCnt="3" custScaleX="101311" custScaleY="11317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6856637-CEF8-43E2-8536-37066FD290AA}" type="pres">
      <dgm:prSet presAssocID="{AEFEF0D5-F6C7-4E27-ABDE-DB25E410C00E}" presName="desTx" presStyleLbl="align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5FD3171-9C6F-48BE-91EC-11B1147A0BFF}" type="pres">
      <dgm:prSet presAssocID="{BDA67704-F606-43FF-B766-81F64B6E14D3}" presName="space" presStyleCnt="0"/>
      <dgm:spPr/>
    </dgm:pt>
    <dgm:pt modelId="{2130124F-537B-4A6B-A76B-64E63A9BD8E0}" type="pres">
      <dgm:prSet presAssocID="{7C225DCC-8DB5-4234-A487-D54015C4C421}" presName="composite" presStyleCnt="0"/>
      <dgm:spPr/>
    </dgm:pt>
    <dgm:pt modelId="{C735210E-93AE-4639-8D69-97C60135E5B2}" type="pres">
      <dgm:prSet presAssocID="{7C225DCC-8DB5-4234-A487-D54015C4C421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8AED986-044C-4898-9817-6493DBC3C56B}" type="pres">
      <dgm:prSet presAssocID="{7C225DCC-8DB5-4234-A487-D54015C4C421}" presName="desTx" presStyleLbl="align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F1F409A-4BE2-4543-BABB-AA8C578F9625}" type="pres">
      <dgm:prSet presAssocID="{79FA9EDD-A806-461E-82BB-4249696BE4BE}" presName="space" presStyleCnt="0"/>
      <dgm:spPr/>
    </dgm:pt>
    <dgm:pt modelId="{53A64C9C-0687-4DA4-A14B-F1B2C28C3781}" type="pres">
      <dgm:prSet presAssocID="{951DFB0A-0388-44C1-8AD9-C8F6213D3566}" presName="composite" presStyleCnt="0"/>
      <dgm:spPr/>
    </dgm:pt>
    <dgm:pt modelId="{A84E3DC9-8716-41BE-AB7E-185AE16578BE}" type="pres">
      <dgm:prSet presAssocID="{951DFB0A-0388-44C1-8AD9-C8F6213D3566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F809241-EA4C-495D-8584-648A3F7706CA}" type="pres">
      <dgm:prSet presAssocID="{951DFB0A-0388-44C1-8AD9-C8F6213D3566}" presName="desTx" presStyleLbl="align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D2ED19A-DF7D-4342-B284-E519227CBDFF}" srcId="{7C225DCC-8DB5-4234-A487-D54015C4C421}" destId="{7391DACE-9EFC-4F32-8660-00153C2BD958}" srcOrd="1" destOrd="0" parTransId="{7A19264F-1E90-46B4-80F0-D05C64589D83}" sibTransId="{A423A4E6-1B42-458B-AE2A-F1F3552155FF}"/>
    <dgm:cxn modelId="{FF94CA5D-0313-431D-B960-2FAE4EDB1905}" type="presOf" srcId="{2D454EDA-0789-446B-B2C9-EF614098DF9C}" destId="{A8AED986-044C-4898-9817-6493DBC3C56B}" srcOrd="0" destOrd="0" presId="urn:microsoft.com/office/officeart/2005/8/layout/hList1"/>
    <dgm:cxn modelId="{EC4F3405-4319-4551-B943-AD1A27E73148}" srcId="{F473BF1C-FDC9-4094-86B6-848F5373BC25}" destId="{AEFEF0D5-F6C7-4E27-ABDE-DB25E410C00E}" srcOrd="0" destOrd="0" parTransId="{08FDCAD4-3B7F-400D-8DDA-3EF129009A96}" sibTransId="{BDA67704-F606-43FF-B766-81F64B6E14D3}"/>
    <dgm:cxn modelId="{236D78DF-4802-44CB-BD80-553EE2EF455B}" srcId="{951DFB0A-0388-44C1-8AD9-C8F6213D3566}" destId="{073B8DA6-5091-4C95-B40A-581EB0EBA036}" srcOrd="0" destOrd="0" parTransId="{F92CB246-7A49-4738-8798-E9F649F89D82}" sibTransId="{B9F43D77-1E83-4E86-A424-FC77114F8065}"/>
    <dgm:cxn modelId="{0FDA41A5-D9DC-475B-9243-87AA6107882A}" type="presOf" srcId="{7391DACE-9EFC-4F32-8660-00153C2BD958}" destId="{A8AED986-044C-4898-9817-6493DBC3C56B}" srcOrd="0" destOrd="1" presId="urn:microsoft.com/office/officeart/2005/8/layout/hList1"/>
    <dgm:cxn modelId="{DB58134C-F1CE-4355-9993-8E8BBEFDE3AA}" type="presOf" srcId="{49532D11-3D0F-460F-998D-D3AF30F18749}" destId="{9F809241-EA4C-495D-8584-648A3F7706CA}" srcOrd="0" destOrd="1" presId="urn:microsoft.com/office/officeart/2005/8/layout/hList1"/>
    <dgm:cxn modelId="{DC9911D3-94BD-47BF-BA83-E3AC023D8011}" srcId="{AEFEF0D5-F6C7-4E27-ABDE-DB25E410C00E}" destId="{728FEA66-0992-4A86-BF1E-F151AB256E41}" srcOrd="1" destOrd="0" parTransId="{5C352D74-821C-4B1D-9996-398DA7FBDD86}" sibTransId="{81EF4905-9D0F-4FFC-B48E-29703F570F7D}"/>
    <dgm:cxn modelId="{693F7DA9-9564-421F-923D-7AFF08D85F17}" srcId="{F473BF1C-FDC9-4094-86B6-848F5373BC25}" destId="{951DFB0A-0388-44C1-8AD9-C8F6213D3566}" srcOrd="2" destOrd="0" parTransId="{6D04FAE1-7B75-41B6-A7DE-1735C7769B49}" sibTransId="{8D0DAEEB-AE0C-4262-BDA0-9ECAB8C2B731}"/>
    <dgm:cxn modelId="{F82A66EC-300E-4C19-91BF-86D91B9A87B1}" type="presOf" srcId="{F473BF1C-FDC9-4094-86B6-848F5373BC25}" destId="{D0130A6C-8367-406D-A0EC-7B0D84FECC6A}" srcOrd="0" destOrd="0" presId="urn:microsoft.com/office/officeart/2005/8/layout/hList1"/>
    <dgm:cxn modelId="{0FC49B8F-641E-489A-81B5-729472958516}" type="presOf" srcId="{951DFB0A-0388-44C1-8AD9-C8F6213D3566}" destId="{A84E3DC9-8716-41BE-AB7E-185AE16578BE}" srcOrd="0" destOrd="0" presId="urn:microsoft.com/office/officeart/2005/8/layout/hList1"/>
    <dgm:cxn modelId="{27650573-D8F6-4B58-8110-900FD328C522}" srcId="{F473BF1C-FDC9-4094-86B6-848F5373BC25}" destId="{7C225DCC-8DB5-4234-A487-D54015C4C421}" srcOrd="1" destOrd="0" parTransId="{54809F49-1E1F-4245-8A3E-14E034CCEB53}" sibTransId="{79FA9EDD-A806-461E-82BB-4249696BE4BE}"/>
    <dgm:cxn modelId="{84A08390-E94A-42E2-9CB0-13A8B85170ED}" type="presOf" srcId="{6AD9E59F-C176-4BEB-871F-B3AEF28F8533}" destId="{9F809241-EA4C-495D-8584-648A3F7706CA}" srcOrd="0" destOrd="2" presId="urn:microsoft.com/office/officeart/2005/8/layout/hList1"/>
    <dgm:cxn modelId="{42D71DE3-EFCC-429F-A1E0-583F4A6B1E12}" type="presOf" srcId="{728FEA66-0992-4A86-BF1E-F151AB256E41}" destId="{86856637-CEF8-43E2-8536-37066FD290AA}" srcOrd="0" destOrd="1" presId="urn:microsoft.com/office/officeart/2005/8/layout/hList1"/>
    <dgm:cxn modelId="{0CF6E879-1E2A-46AB-A455-EDDE61D0EC93}" srcId="{951DFB0A-0388-44C1-8AD9-C8F6213D3566}" destId="{49532D11-3D0F-460F-998D-D3AF30F18749}" srcOrd="1" destOrd="0" parTransId="{3082B367-F4D3-413B-A52C-D889D8FCF06A}" sibTransId="{0AE827CE-64F9-4460-B3FF-A54DC65715BF}"/>
    <dgm:cxn modelId="{DF3F43E9-60E9-46B6-AD8A-38C752E1AC86}" srcId="{951DFB0A-0388-44C1-8AD9-C8F6213D3566}" destId="{6AD9E59F-C176-4BEB-871F-B3AEF28F8533}" srcOrd="2" destOrd="0" parTransId="{1A360851-1CD4-436B-B5EC-D3E7EEC70F84}" sibTransId="{2C6D9CA3-C89E-4F3E-8034-83EE90B2B112}"/>
    <dgm:cxn modelId="{375528D1-238B-4B7B-A0E5-9A204C616DAA}" type="presOf" srcId="{7C225DCC-8DB5-4234-A487-D54015C4C421}" destId="{C735210E-93AE-4639-8D69-97C60135E5B2}" srcOrd="0" destOrd="0" presId="urn:microsoft.com/office/officeart/2005/8/layout/hList1"/>
    <dgm:cxn modelId="{EF53910A-3BF3-44CD-868C-BE4497368971}" srcId="{AEFEF0D5-F6C7-4E27-ABDE-DB25E410C00E}" destId="{DA401453-5DEA-4700-9B36-6C41D15A6C32}" srcOrd="0" destOrd="0" parTransId="{04B31131-595B-417F-A1FA-7ECD09C9982A}" sibTransId="{BED70148-D31B-40B4-9C04-F6D2459CC957}"/>
    <dgm:cxn modelId="{29FD862F-B126-4DB1-A598-66CDC55CD754}" type="presOf" srcId="{DA401453-5DEA-4700-9B36-6C41D15A6C32}" destId="{86856637-CEF8-43E2-8536-37066FD290AA}" srcOrd="0" destOrd="0" presId="urn:microsoft.com/office/officeart/2005/8/layout/hList1"/>
    <dgm:cxn modelId="{3294A704-8127-463F-A4F3-D7C86A24AD2C}" srcId="{7C225DCC-8DB5-4234-A487-D54015C4C421}" destId="{2D454EDA-0789-446B-B2C9-EF614098DF9C}" srcOrd="0" destOrd="0" parTransId="{DBFD18DA-7C68-4FCE-ADD9-89B787FAB6AF}" sibTransId="{900B61D6-56A4-4411-B99C-6663FBA11EF0}"/>
    <dgm:cxn modelId="{7D4208B9-6282-4578-A560-152065300DFF}" type="presOf" srcId="{78260156-EABA-47C4-8529-B1A7A9CF8B21}" destId="{86856637-CEF8-43E2-8536-37066FD290AA}" srcOrd="0" destOrd="2" presId="urn:microsoft.com/office/officeart/2005/8/layout/hList1"/>
    <dgm:cxn modelId="{17AAF3C5-6111-45E7-B233-FD968E276D10}" srcId="{AEFEF0D5-F6C7-4E27-ABDE-DB25E410C00E}" destId="{78260156-EABA-47C4-8529-B1A7A9CF8B21}" srcOrd="2" destOrd="0" parTransId="{6DB69A3E-43DA-4FDA-87ED-98FEE7A02C55}" sibTransId="{3DB07B9A-46AD-485A-9F27-2224E5EB885A}"/>
    <dgm:cxn modelId="{37520CDB-046B-4B74-BD8B-741BAF8FD2E6}" type="presOf" srcId="{AEFEF0D5-F6C7-4E27-ABDE-DB25E410C00E}" destId="{92BD1824-0C32-4A26-B98F-FFE7CA0C7BA2}" srcOrd="0" destOrd="0" presId="urn:microsoft.com/office/officeart/2005/8/layout/hList1"/>
    <dgm:cxn modelId="{C4FF1D83-E2F2-4E2C-9B8F-AC9F68909BFF}" type="presOf" srcId="{073B8DA6-5091-4C95-B40A-581EB0EBA036}" destId="{9F809241-EA4C-495D-8584-648A3F7706CA}" srcOrd="0" destOrd="0" presId="urn:microsoft.com/office/officeart/2005/8/layout/hList1"/>
    <dgm:cxn modelId="{44FF824C-C39C-4A6F-BC79-86E1718F7626}" type="presParOf" srcId="{D0130A6C-8367-406D-A0EC-7B0D84FECC6A}" destId="{3A458D7B-7E6F-4B2A-8B0F-EE81D4F608D3}" srcOrd="0" destOrd="0" presId="urn:microsoft.com/office/officeart/2005/8/layout/hList1"/>
    <dgm:cxn modelId="{9D3DA323-B747-46AB-B0E7-2C5AD443708E}" type="presParOf" srcId="{3A458D7B-7E6F-4B2A-8B0F-EE81D4F608D3}" destId="{92BD1824-0C32-4A26-B98F-FFE7CA0C7BA2}" srcOrd="0" destOrd="0" presId="urn:microsoft.com/office/officeart/2005/8/layout/hList1"/>
    <dgm:cxn modelId="{0D2DCE88-F3AD-4341-8D57-B0DCCFA66B13}" type="presParOf" srcId="{3A458D7B-7E6F-4B2A-8B0F-EE81D4F608D3}" destId="{86856637-CEF8-43E2-8536-37066FD290AA}" srcOrd="1" destOrd="0" presId="urn:microsoft.com/office/officeart/2005/8/layout/hList1"/>
    <dgm:cxn modelId="{29F5D454-2595-4D3D-93D5-1F3C32E1368E}" type="presParOf" srcId="{D0130A6C-8367-406D-A0EC-7B0D84FECC6A}" destId="{F5FD3171-9C6F-48BE-91EC-11B1147A0BFF}" srcOrd="1" destOrd="0" presId="urn:microsoft.com/office/officeart/2005/8/layout/hList1"/>
    <dgm:cxn modelId="{0AAC993A-0945-4AC4-AC3F-F61AB872101F}" type="presParOf" srcId="{D0130A6C-8367-406D-A0EC-7B0D84FECC6A}" destId="{2130124F-537B-4A6B-A76B-64E63A9BD8E0}" srcOrd="2" destOrd="0" presId="urn:microsoft.com/office/officeart/2005/8/layout/hList1"/>
    <dgm:cxn modelId="{C6AF7587-3533-4C36-985D-F9CE6D8EEA24}" type="presParOf" srcId="{2130124F-537B-4A6B-A76B-64E63A9BD8E0}" destId="{C735210E-93AE-4639-8D69-97C60135E5B2}" srcOrd="0" destOrd="0" presId="urn:microsoft.com/office/officeart/2005/8/layout/hList1"/>
    <dgm:cxn modelId="{BE52801C-FC97-4441-8AAF-86A1C1A6E7B9}" type="presParOf" srcId="{2130124F-537B-4A6B-A76B-64E63A9BD8E0}" destId="{A8AED986-044C-4898-9817-6493DBC3C56B}" srcOrd="1" destOrd="0" presId="urn:microsoft.com/office/officeart/2005/8/layout/hList1"/>
    <dgm:cxn modelId="{7F3F1562-FCF1-4281-B1C7-EAAE58A82654}" type="presParOf" srcId="{D0130A6C-8367-406D-A0EC-7B0D84FECC6A}" destId="{1F1F409A-4BE2-4543-BABB-AA8C578F9625}" srcOrd="3" destOrd="0" presId="urn:microsoft.com/office/officeart/2005/8/layout/hList1"/>
    <dgm:cxn modelId="{F048C09A-0F86-44DD-9E9A-9B1FFB6E2063}" type="presParOf" srcId="{D0130A6C-8367-406D-A0EC-7B0D84FECC6A}" destId="{53A64C9C-0687-4DA4-A14B-F1B2C28C3781}" srcOrd="4" destOrd="0" presId="urn:microsoft.com/office/officeart/2005/8/layout/hList1"/>
    <dgm:cxn modelId="{2A12F37E-E99F-4D93-9785-6B170172BB46}" type="presParOf" srcId="{53A64C9C-0687-4DA4-A14B-F1B2C28C3781}" destId="{A84E3DC9-8716-41BE-AB7E-185AE16578BE}" srcOrd="0" destOrd="0" presId="urn:microsoft.com/office/officeart/2005/8/layout/hList1"/>
    <dgm:cxn modelId="{E3720AA2-D8F4-4EF7-A3E5-C53953F1B830}" type="presParOf" srcId="{53A64C9C-0687-4DA4-A14B-F1B2C28C3781}" destId="{9F809241-EA4C-495D-8584-648A3F7706CA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67A7A5-7534-4A73-80D9-2D115A27BEC8}">
      <dsp:nvSpPr>
        <dsp:cNvPr id="0" name=""/>
        <dsp:cNvSpPr/>
      </dsp:nvSpPr>
      <dsp:spPr>
        <a:xfrm>
          <a:off x="3597071" y="-182017"/>
          <a:ext cx="4435478" cy="4435478"/>
        </a:xfrm>
        <a:prstGeom prst="circularArrow">
          <a:avLst>
            <a:gd name="adj1" fmla="val 5544"/>
            <a:gd name="adj2" fmla="val 330680"/>
            <a:gd name="adj3" fmla="val 13238194"/>
            <a:gd name="adj4" fmla="val 17722647"/>
            <a:gd name="adj5" fmla="val 5757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CDA60E06-437D-4E5A-BC99-8E1C997F8D40}">
      <dsp:nvSpPr>
        <dsp:cNvPr id="0" name=""/>
        <dsp:cNvSpPr/>
      </dsp:nvSpPr>
      <dsp:spPr>
        <a:xfrm>
          <a:off x="4546241" y="1351"/>
          <a:ext cx="2537139" cy="1061884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/>
            <a:t>Hydrocephalus </a:t>
          </a:r>
        </a:p>
      </dsp:txBody>
      <dsp:txXfrm>
        <a:off x="4598078" y="53188"/>
        <a:ext cx="2433465" cy="958210"/>
      </dsp:txXfrm>
    </dsp:sp>
    <dsp:sp modelId="{54968B04-EA23-4007-8EA3-7A8D9F1A320D}">
      <dsp:nvSpPr>
        <dsp:cNvPr id="0" name=""/>
        <dsp:cNvSpPr/>
      </dsp:nvSpPr>
      <dsp:spPr>
        <a:xfrm>
          <a:off x="6538925" y="1334081"/>
          <a:ext cx="2123768" cy="1061884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/>
            <a:t>Acquired</a:t>
          </a:r>
        </a:p>
      </dsp:txBody>
      <dsp:txXfrm>
        <a:off x="6590762" y="1385918"/>
        <a:ext cx="2020094" cy="958210"/>
      </dsp:txXfrm>
    </dsp:sp>
    <dsp:sp modelId="{8CA1B711-E490-442D-B074-7EA931541A6B}">
      <dsp:nvSpPr>
        <dsp:cNvPr id="0" name=""/>
        <dsp:cNvSpPr/>
      </dsp:nvSpPr>
      <dsp:spPr>
        <a:xfrm>
          <a:off x="6177360" y="3423032"/>
          <a:ext cx="2348442" cy="1061884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/>
            <a:t>Non communicating (obstructive )</a:t>
          </a:r>
        </a:p>
      </dsp:txBody>
      <dsp:txXfrm>
        <a:off x="6229197" y="3474869"/>
        <a:ext cx="2244768" cy="958210"/>
      </dsp:txXfrm>
    </dsp:sp>
    <dsp:sp modelId="{D8E82C09-AEA7-43BB-9261-15B175A963F4}">
      <dsp:nvSpPr>
        <dsp:cNvPr id="0" name=""/>
        <dsp:cNvSpPr/>
      </dsp:nvSpPr>
      <dsp:spPr>
        <a:xfrm>
          <a:off x="3209225" y="3424390"/>
          <a:ext cx="2343663" cy="1061884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/>
            <a:t>Communicating</a:t>
          </a:r>
        </a:p>
      </dsp:txBody>
      <dsp:txXfrm>
        <a:off x="3261062" y="3476227"/>
        <a:ext cx="2239989" cy="958210"/>
      </dsp:txXfrm>
    </dsp:sp>
    <dsp:sp modelId="{6895904C-7BAD-4667-8BC2-1E8A5C8B6070}">
      <dsp:nvSpPr>
        <dsp:cNvPr id="0" name=""/>
        <dsp:cNvSpPr/>
      </dsp:nvSpPr>
      <dsp:spPr>
        <a:xfrm>
          <a:off x="2954039" y="1308319"/>
          <a:ext cx="2123768" cy="1061884"/>
        </a:xfrm>
        <a:prstGeom prst="round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/>
            <a:t>Congenital</a:t>
          </a:r>
        </a:p>
      </dsp:txBody>
      <dsp:txXfrm>
        <a:off x="3005876" y="1360156"/>
        <a:ext cx="2020094" cy="95821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AD052-853F-4D1C-8235-5353FF360D2D}" type="datetimeFigureOut">
              <a:rPr lang="en-US" smtClean="0"/>
              <a:t>2/1/2018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E3591-2A40-4CFC-A136-DD61FD826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1597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AD052-853F-4D1C-8235-5353FF360D2D}" type="datetimeFigureOut">
              <a:rPr lang="en-US" smtClean="0"/>
              <a:t>2/1/2018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E3591-2A40-4CFC-A136-DD61FD826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6782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AD052-853F-4D1C-8235-5353FF360D2D}" type="datetimeFigureOut">
              <a:rPr lang="en-US" smtClean="0"/>
              <a:t>2/1/2018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E3591-2A40-4CFC-A136-DD61FD826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4242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AD052-853F-4D1C-8235-5353FF360D2D}" type="datetimeFigureOut">
              <a:rPr lang="en-US" smtClean="0"/>
              <a:t>2/1/2018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E3591-2A40-4CFC-A136-DD61FD826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9745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AD052-853F-4D1C-8235-5353FF360D2D}" type="datetimeFigureOut">
              <a:rPr lang="en-US" smtClean="0"/>
              <a:t>2/1/2018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E3591-2A40-4CFC-A136-DD61FD826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5621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AD052-853F-4D1C-8235-5353FF360D2D}" type="datetimeFigureOut">
              <a:rPr lang="en-US" smtClean="0"/>
              <a:t>2/1/2018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E3591-2A40-4CFC-A136-DD61FD826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1593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AD052-853F-4D1C-8235-5353FF360D2D}" type="datetimeFigureOut">
              <a:rPr lang="en-US" smtClean="0"/>
              <a:t>2/1/2018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E3591-2A40-4CFC-A136-DD61FD826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9268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AD052-853F-4D1C-8235-5353FF360D2D}" type="datetimeFigureOut">
              <a:rPr lang="en-US" smtClean="0"/>
              <a:t>2/1/2018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E3591-2A40-4CFC-A136-DD61FD826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89992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AD052-853F-4D1C-8235-5353FF360D2D}" type="datetimeFigureOut">
              <a:rPr lang="en-US" smtClean="0"/>
              <a:t>2/1/2018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E3591-2A40-4CFC-A136-DD61FD826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6809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AD052-853F-4D1C-8235-5353FF360D2D}" type="datetimeFigureOut">
              <a:rPr lang="en-US" smtClean="0"/>
              <a:t>2/1/2018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E3591-2A40-4CFC-A136-DD61FD826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6155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AD052-853F-4D1C-8235-5353FF360D2D}" type="datetimeFigureOut">
              <a:rPr lang="en-US" smtClean="0"/>
              <a:t>2/1/2018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E3591-2A40-4CFC-A136-DD61FD826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8179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1AD052-853F-4D1C-8235-5353FF360D2D}" type="datetimeFigureOut">
              <a:rPr lang="en-US" smtClean="0"/>
              <a:t>2/1/2018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FE3591-2A40-4CFC-A136-DD61FD826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562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youtu.be/-enG4vCVw6U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0850" y="1548248"/>
            <a:ext cx="9144000" cy="1658415"/>
          </a:xfrm>
        </p:spPr>
        <p:txBody>
          <a:bodyPr/>
          <a:lstStyle/>
          <a:p>
            <a:r>
              <a:rPr lang="en-GB" b="1" dirty="0"/>
              <a:t>Hydrocephalus </a:t>
            </a:r>
            <a:endParaRPr lang="en-US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440460" y="4509370"/>
            <a:ext cx="3227539" cy="748430"/>
          </a:xfrm>
        </p:spPr>
        <p:txBody>
          <a:bodyPr>
            <a:noAutofit/>
          </a:bodyPr>
          <a:lstStyle/>
          <a:p>
            <a:pPr algn="l"/>
            <a:r>
              <a:rPr lang="en-GB" b="1" dirty="0"/>
              <a:t>Meranthi Fernando</a:t>
            </a:r>
          </a:p>
          <a:p>
            <a:pPr algn="l"/>
            <a:r>
              <a:rPr lang="en-GB" b="1" dirty="0" err="1"/>
              <a:t>Dept</a:t>
            </a:r>
            <a:r>
              <a:rPr lang="en-GB" b="1" dirty="0"/>
              <a:t> of Paediatrics</a:t>
            </a:r>
          </a:p>
          <a:p>
            <a:pPr algn="l"/>
            <a:r>
              <a:rPr lang="en-GB" b="1" dirty="0"/>
              <a:t>25.01.2018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11317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AAAF0A1-0DC7-40E5-8B90-0E9818944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000" b="1" dirty="0"/>
              <a:t>Types of hydrocephalus </a:t>
            </a: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xmlns="" id="{572B5AAC-E1EA-4680-8F30-833D004533D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93023285"/>
              </p:ext>
            </p:extLst>
          </p:nvPr>
        </p:nvGraphicFramePr>
        <p:xfrm>
          <a:off x="321972" y="1690688"/>
          <a:ext cx="11629622" cy="44862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76065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xmlns="" id="{54755EB4-E732-43B1-950E-E2E4321538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00009" y="446488"/>
            <a:ext cx="7791719" cy="5849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75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0543" y="107724"/>
            <a:ext cx="10515600" cy="1325563"/>
          </a:xfrm>
        </p:spPr>
        <p:txBody>
          <a:bodyPr>
            <a:normAutofit/>
          </a:bodyPr>
          <a:lstStyle/>
          <a:p>
            <a:r>
              <a:rPr lang="en-GB" sz="4000" b="1" dirty="0"/>
              <a:t>Causes of hydrocephalus </a:t>
            </a:r>
            <a:endParaRPr lang="en-US" sz="4000" b="1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839786" y="780980"/>
            <a:ext cx="5157787" cy="823912"/>
          </a:xfrm>
        </p:spPr>
        <p:txBody>
          <a:bodyPr/>
          <a:lstStyle/>
          <a:p>
            <a:r>
              <a:rPr lang="en-GB" u="sng" dirty="0"/>
              <a:t>Communicating</a:t>
            </a:r>
            <a:endParaRPr lang="en-US" u="sng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839786" y="1877398"/>
            <a:ext cx="5157787" cy="3684588"/>
          </a:xfrm>
        </p:spPr>
        <p:txBody>
          <a:bodyPr>
            <a:normAutofit/>
          </a:bodyPr>
          <a:lstStyle/>
          <a:p>
            <a:r>
              <a:rPr lang="en-GB" sz="2000" dirty="0"/>
              <a:t>Meningeal malignancy ,</a:t>
            </a:r>
            <a:r>
              <a:rPr lang="en-GB" sz="2000" b="1" dirty="0"/>
              <a:t> leukemic infiltrates </a:t>
            </a:r>
            <a:endParaRPr lang="en-GB" sz="2000" dirty="0"/>
          </a:p>
          <a:p>
            <a:r>
              <a:rPr lang="en-GB" sz="2000" b="1" dirty="0"/>
              <a:t>Meningitis</a:t>
            </a:r>
          </a:p>
          <a:p>
            <a:r>
              <a:rPr lang="en-GB" sz="2000" b="1" smtClean="0"/>
              <a:t>Post-haemorrhagic</a:t>
            </a:r>
          </a:p>
          <a:p>
            <a:r>
              <a:rPr lang="en-GB" sz="2000" b="1" smtClean="0"/>
              <a:t> </a:t>
            </a:r>
            <a:r>
              <a:rPr lang="en-GB" sz="2000" dirty="0"/>
              <a:t>Achondroplasia</a:t>
            </a:r>
          </a:p>
          <a:p>
            <a:r>
              <a:rPr lang="en-GB" sz="2000" dirty="0"/>
              <a:t>Basilar impression</a:t>
            </a:r>
          </a:p>
          <a:p>
            <a:r>
              <a:rPr lang="en-GB" sz="2000" dirty="0"/>
              <a:t>Benign enlargement of subarachnoid space</a:t>
            </a:r>
          </a:p>
          <a:p>
            <a:r>
              <a:rPr lang="en-GB" sz="2000" dirty="0"/>
              <a:t>Choroid plexus papilloma</a:t>
            </a:r>
          </a:p>
          <a:p>
            <a:endParaRPr lang="en-US" sz="2000" b="1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>
          <a:xfrm>
            <a:off x="6275231" y="780980"/>
            <a:ext cx="5183188" cy="823912"/>
          </a:xfrm>
        </p:spPr>
        <p:txBody>
          <a:bodyPr/>
          <a:lstStyle/>
          <a:p>
            <a:r>
              <a:rPr lang="en-GB" u="sng" dirty="0"/>
              <a:t>Non communicating</a:t>
            </a:r>
            <a:endParaRPr lang="en-US" u="sng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4"/>
          </p:nvPr>
        </p:nvSpPr>
        <p:spPr>
          <a:xfrm>
            <a:off x="6172200" y="1877398"/>
            <a:ext cx="5183188" cy="4760118"/>
          </a:xfrm>
        </p:spPr>
        <p:txBody>
          <a:bodyPr>
            <a:normAutofit/>
          </a:bodyPr>
          <a:lstStyle/>
          <a:p>
            <a:r>
              <a:rPr lang="en-GB" sz="2000" b="1" dirty="0" err="1"/>
              <a:t>Aqueductal</a:t>
            </a:r>
            <a:r>
              <a:rPr lang="en-GB" sz="2000" b="1" dirty="0"/>
              <a:t> stenosis</a:t>
            </a:r>
          </a:p>
          <a:p>
            <a:r>
              <a:rPr lang="en-GB" sz="2000" b="1" dirty="0"/>
              <a:t>Neural tube defects  </a:t>
            </a:r>
          </a:p>
          <a:p>
            <a:r>
              <a:rPr lang="en-GB" sz="2000" b="1" dirty="0"/>
              <a:t>Infectious – congenital infections </a:t>
            </a:r>
          </a:p>
          <a:p>
            <a:r>
              <a:rPr lang="en-GB" sz="2000" b="1" dirty="0"/>
              <a:t>Mass lesions – brain tumours specially posterior fossa</a:t>
            </a:r>
          </a:p>
          <a:p>
            <a:r>
              <a:rPr lang="en-GB" sz="2000" b="1" dirty="0"/>
              <a:t>Abscess</a:t>
            </a:r>
          </a:p>
          <a:p>
            <a:r>
              <a:rPr lang="en-GB" sz="2000" b="1" dirty="0"/>
              <a:t>Haematoma – SAH, Intraventricular haemorrhage in preterm infants </a:t>
            </a:r>
          </a:p>
          <a:p>
            <a:r>
              <a:rPr lang="en-GB" sz="2000" dirty="0"/>
              <a:t>X linked/Mitochondrial/Autosomal recessive/Autosomal dominant </a:t>
            </a:r>
          </a:p>
          <a:p>
            <a:r>
              <a:rPr lang="en-GB" sz="2000" dirty="0"/>
              <a:t>Arnold Chiari malformations &amp; Dandy-Walker malformations</a:t>
            </a:r>
          </a:p>
          <a:p>
            <a:r>
              <a:rPr lang="en-GB" sz="2000" dirty="0"/>
              <a:t>Klippel-Feil syndrome</a:t>
            </a:r>
          </a:p>
          <a:p>
            <a:endParaRPr lang="en-GB" sz="2000" b="1" dirty="0"/>
          </a:p>
        </p:txBody>
      </p:sp>
    </p:spTree>
    <p:extLst>
      <p:ext uri="{BB962C8B-B14F-4D97-AF65-F5344CB8AC3E}">
        <p14:creationId xmlns:p14="http://schemas.microsoft.com/office/powerpoint/2010/main" val="3524471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A36C161-F845-4616-AC7E-D6C076086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000" b="1" dirty="0"/>
              <a:t>Investigations – USS brain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xmlns="" id="{03F4D665-75CC-4A79-9FBB-A6CD4834C4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93581" y="1690688"/>
            <a:ext cx="6286517" cy="4714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160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xmlns="" id="{18598DF9-69BA-4E83-A548-A9B828CE9B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000" b="1" dirty="0"/>
              <a:t>Investigations - X ray skull 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xmlns="" id="{8A4991D0-0944-4089-A642-343F46F209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184561" cy="4351338"/>
          </a:xfrm>
        </p:spPr>
        <p:txBody>
          <a:bodyPr/>
          <a:lstStyle/>
          <a:p>
            <a:r>
              <a:rPr lang="en-GB" dirty="0"/>
              <a:t>Separation of the sutures</a:t>
            </a:r>
          </a:p>
          <a:p>
            <a:endParaRPr lang="en-GB" dirty="0"/>
          </a:p>
          <a:p>
            <a:r>
              <a:rPr lang="en-GB" dirty="0"/>
              <a:t>Erosion of the posterior clinoids</a:t>
            </a:r>
          </a:p>
          <a:p>
            <a:endParaRPr lang="en-GB" dirty="0"/>
          </a:p>
          <a:p>
            <a:r>
              <a:rPr lang="en-GB" dirty="0"/>
              <a:t>Silver-beaten appearance – indicate long standing raised ICP </a:t>
            </a:r>
          </a:p>
          <a:p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8E21FC58-F68D-40EA-B704-BD417A0E54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9833" y="1626065"/>
            <a:ext cx="4542009" cy="4550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470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xmlns="" id="{36D0A515-E398-4860-8BB1-A9F7CFEF20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442" y="159063"/>
            <a:ext cx="10515600" cy="1325563"/>
          </a:xfrm>
        </p:spPr>
        <p:txBody>
          <a:bodyPr>
            <a:normAutofit/>
          </a:bodyPr>
          <a:lstStyle/>
          <a:p>
            <a:r>
              <a:rPr lang="en-GB" sz="4000" b="1" dirty="0"/>
              <a:t>Investigations – CT brain 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xmlns="" id="{522E52F7-758E-460A-9BAF-EB8962555B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27258" y="1482976"/>
            <a:ext cx="3922308" cy="47464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B0BF64FA-A742-495A-B065-73031BF7F7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9977" y="1484626"/>
            <a:ext cx="4186018" cy="474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9821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xmlns="" id="{C62C994D-693F-41B1-B96E-6248593235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88642"/>
          </a:xfrm>
        </p:spPr>
        <p:txBody>
          <a:bodyPr>
            <a:normAutofit/>
          </a:bodyPr>
          <a:lstStyle/>
          <a:p>
            <a:r>
              <a:rPr lang="en-GB" sz="4000" b="1" dirty="0"/>
              <a:t>Management of hydrocephalus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A4794D6B-1511-484F-B784-D7BFDB147C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88643"/>
            <a:ext cx="10855817" cy="5507262"/>
          </a:xfrm>
        </p:spPr>
        <p:txBody>
          <a:bodyPr/>
          <a:lstStyle/>
          <a:p>
            <a:r>
              <a:rPr lang="en-GB" sz="2400" dirty="0"/>
              <a:t>Depend on the underlying aetiology</a:t>
            </a:r>
          </a:p>
          <a:p>
            <a:r>
              <a:rPr lang="en-GB" sz="2400" dirty="0"/>
              <a:t>However, raised ICP is a medical emergency which should be managed according to a common protocol </a:t>
            </a:r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xmlns="" id="{98725AF9-7404-435D-923D-A6F720327F2C}"/>
              </a:ext>
            </a:extLst>
          </p:cNvPr>
          <p:cNvGraphicFramePr/>
          <p:nvPr>
            <p:extLst/>
          </p:nvPr>
        </p:nvGraphicFramePr>
        <p:xfrm>
          <a:off x="528034" y="1944710"/>
          <a:ext cx="11410681" cy="46733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36912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xmlns="" id="{96808E62-A361-448F-B824-694C159268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23284" y="1896281"/>
            <a:ext cx="3984380" cy="298828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07535A5C-0348-41DF-9C3C-D919DE0285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084" y="476983"/>
            <a:ext cx="6934200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3210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F90D5FB2-9A1D-451D-A521-BC5D1BC778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425" y="281355"/>
            <a:ext cx="2796299" cy="2331608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xmlns="" id="{E20B1A77-486E-4272-90F2-A959E37FE7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50" y="422031"/>
            <a:ext cx="6686550" cy="1268657"/>
          </a:xfrm>
        </p:spPr>
        <p:txBody>
          <a:bodyPr>
            <a:normAutofit/>
          </a:bodyPr>
          <a:lstStyle/>
          <a:p>
            <a:r>
              <a:rPr lang="en-GB" sz="4000" b="1" dirty="0" err="1"/>
              <a:t>Ventriculo</a:t>
            </a:r>
            <a:r>
              <a:rPr lang="en-GB" sz="4000" b="1" dirty="0"/>
              <a:t>-peritoneal shunt 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xmlns="" id="{5D4137C3-BC47-4703-BA8A-89291D5C4F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09425" y="2972886"/>
            <a:ext cx="2857500" cy="3571875"/>
          </a:xfrm>
          <a:prstGeom prst="rect">
            <a:avLst/>
          </a:prstGeom>
        </p:spPr>
      </p:pic>
      <p:pic>
        <p:nvPicPr>
          <p:cNvPr id="11" name="Content Placeholder 3">
            <a:extLst>
              <a:ext uri="{FF2B5EF4-FFF2-40B4-BE49-F238E27FC236}">
                <a16:creationId xmlns:a16="http://schemas.microsoft.com/office/drawing/2014/main" xmlns="" id="{6C58A751-7A2D-47AE-96E6-560C4AB051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8336" y="2470699"/>
            <a:ext cx="6667500" cy="390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3117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1B24CC8-DEF7-4F0F-A7DC-B28880B85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684" y="1"/>
            <a:ext cx="10515600" cy="888642"/>
          </a:xfrm>
        </p:spPr>
        <p:txBody>
          <a:bodyPr>
            <a:normAutofit/>
          </a:bodyPr>
          <a:lstStyle/>
          <a:p>
            <a:r>
              <a:rPr lang="en-GB" sz="4000" b="1" dirty="0"/>
              <a:t>Complications of hydrocephalus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xmlns="" id="{BBA1EC1A-ABF6-40E2-98D5-FC35369171A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387660" y="2150773"/>
            <a:ext cx="5542775" cy="3285666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179E0B3C-E61F-441F-A6AD-3049C7F49C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53733" y="1027387"/>
            <a:ext cx="6702380" cy="5532437"/>
          </a:xfrm>
        </p:spPr>
        <p:txBody>
          <a:bodyPr>
            <a:normAutofit fontScale="92500" lnSpcReduction="10000"/>
          </a:bodyPr>
          <a:lstStyle/>
          <a:p>
            <a:r>
              <a:rPr lang="en-GB" sz="2400" dirty="0"/>
              <a:t>Increased intra-cranial pressure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GB" sz="2400" dirty="0"/>
              <a:t>Vomiting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GB" sz="2400" dirty="0"/>
              <a:t>Rapid rise in OFC 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GB" sz="2400" dirty="0"/>
              <a:t>Drowsiness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GB" sz="2400" dirty="0"/>
              <a:t>Seizures </a:t>
            </a:r>
          </a:p>
          <a:p>
            <a:endParaRPr lang="en-GB" sz="2400" dirty="0"/>
          </a:p>
          <a:p>
            <a:r>
              <a:rPr lang="en-GB" sz="2400" dirty="0"/>
              <a:t>Developmental delay </a:t>
            </a:r>
          </a:p>
          <a:p>
            <a:r>
              <a:rPr lang="en-US" sz="2400" dirty="0"/>
              <a:t>Low IQ</a:t>
            </a:r>
          </a:p>
          <a:p>
            <a:r>
              <a:rPr lang="en-US" sz="2400" dirty="0"/>
              <a:t>Visual Problems</a:t>
            </a:r>
          </a:p>
          <a:p>
            <a:pPr marL="0" indent="0">
              <a:buNone/>
            </a:pPr>
            <a:r>
              <a:rPr lang="en-US" sz="2400" dirty="0"/>
              <a:t>	Strabismus</a:t>
            </a:r>
          </a:p>
          <a:p>
            <a:pPr marL="0" indent="0">
              <a:buNone/>
            </a:pPr>
            <a:r>
              <a:rPr lang="en-US" sz="2400" dirty="0"/>
              <a:t>	Field defects</a:t>
            </a:r>
          </a:p>
          <a:p>
            <a:pPr marL="0" indent="0">
              <a:buNone/>
            </a:pPr>
            <a:r>
              <a:rPr lang="en-US" sz="2400" dirty="0"/>
              <a:t>	Optic atrophy </a:t>
            </a:r>
          </a:p>
          <a:p>
            <a:r>
              <a:rPr lang="en-US" sz="2400" dirty="0"/>
              <a:t>Precocious puberty </a:t>
            </a:r>
          </a:p>
          <a:p>
            <a:r>
              <a:rPr lang="en-US" sz="2400" dirty="0"/>
              <a:t>Epilepsy </a:t>
            </a:r>
          </a:p>
          <a:p>
            <a:endParaRPr lang="en-US" sz="2400" dirty="0"/>
          </a:p>
          <a:p>
            <a:endParaRPr lang="en-US" sz="2400" dirty="0"/>
          </a:p>
          <a:p>
            <a:pPr marL="0" indent="0">
              <a:buNone/>
            </a:pPr>
            <a:endParaRPr lang="en-GB" sz="2400" dirty="0"/>
          </a:p>
          <a:p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34232361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F1F7869-FEF5-469F-8E02-DAE2507BB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Outline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CF42C65-1562-4FCA-A74C-311E430200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GB" dirty="0"/>
              <a:t>Define hydrocephalus</a:t>
            </a:r>
          </a:p>
          <a:p>
            <a:r>
              <a:rPr lang="en-GB" dirty="0"/>
              <a:t>Background anatomy &amp; physiology</a:t>
            </a:r>
          </a:p>
          <a:p>
            <a:r>
              <a:rPr lang="en-GB" dirty="0"/>
              <a:t>Pathogenesis</a:t>
            </a:r>
          </a:p>
          <a:p>
            <a:r>
              <a:rPr lang="en-GB" dirty="0"/>
              <a:t>Clinical features</a:t>
            </a:r>
          </a:p>
          <a:p>
            <a:r>
              <a:rPr lang="en-GB" dirty="0"/>
              <a:t>Types of hydrocephalus </a:t>
            </a:r>
          </a:p>
          <a:p>
            <a:r>
              <a:rPr lang="en-GB" dirty="0"/>
              <a:t>Aetiology</a:t>
            </a:r>
          </a:p>
          <a:p>
            <a:r>
              <a:rPr lang="en-GB" dirty="0"/>
              <a:t>Investigations</a:t>
            </a:r>
          </a:p>
          <a:p>
            <a:r>
              <a:rPr lang="en-GB" dirty="0"/>
              <a:t>Management</a:t>
            </a:r>
          </a:p>
          <a:p>
            <a:r>
              <a:rPr lang="en-GB" dirty="0"/>
              <a:t>Complications</a:t>
            </a:r>
          </a:p>
          <a:p>
            <a:r>
              <a:rPr lang="en-GB" dirty="0"/>
              <a:t>Differential diagnosis of large head </a:t>
            </a:r>
          </a:p>
          <a:p>
            <a:pPr marL="0" indent="0">
              <a:buNone/>
            </a:pPr>
            <a:r>
              <a:rPr lang="en-GB" dirty="0"/>
              <a:t> 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42359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Shunt occlusion</a:t>
            </a:r>
          </a:p>
          <a:p>
            <a:r>
              <a:rPr lang="en-US" dirty="0"/>
              <a:t>Shunt infection- usually due to </a:t>
            </a:r>
            <a:r>
              <a:rPr lang="en-US" i="1" dirty="0"/>
              <a:t>staphylococcus epidermidis </a:t>
            </a:r>
          </a:p>
          <a:p>
            <a:r>
              <a:rPr lang="en-US" dirty="0"/>
              <a:t>Over drainage of CSF</a:t>
            </a:r>
          </a:p>
          <a:p>
            <a:r>
              <a:rPr lang="en-US" dirty="0"/>
              <a:t>Ventriculitis</a:t>
            </a:r>
          </a:p>
          <a:p>
            <a:r>
              <a:rPr lang="en-US" dirty="0"/>
              <a:t>shunt malfunction, shunt failure - disconnected, displaced, becomes blocked, infected or it is outgrown</a:t>
            </a:r>
          </a:p>
          <a:p>
            <a:r>
              <a:rPr lang="en-US" dirty="0"/>
              <a:t>Shunt nephritis – commonly with VA shunts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sz="4000" b="1" dirty="0"/>
              <a:t>Complications of shunts</a:t>
            </a:r>
          </a:p>
        </p:txBody>
      </p:sp>
    </p:spTree>
    <p:extLst>
      <p:ext uri="{BB962C8B-B14F-4D97-AF65-F5344CB8AC3E}">
        <p14:creationId xmlns:p14="http://schemas.microsoft.com/office/powerpoint/2010/main" val="25331891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289DFCE-EDCB-4B1F-A022-BD9BE042F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000" b="1" dirty="0"/>
              <a:t>Differential diagnoses of large head 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xmlns="" id="{61D5FE73-F460-4653-A665-46FE5E1301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Hydrocephalus</a:t>
            </a:r>
          </a:p>
          <a:p>
            <a:r>
              <a:rPr lang="en-US" dirty="0"/>
              <a:t>Hydranencephaly </a:t>
            </a:r>
          </a:p>
          <a:p>
            <a:pPr marL="0" indent="0">
              <a:buNone/>
            </a:pPr>
            <a:r>
              <a:rPr lang="en-US" sz="2400" dirty="0"/>
              <a:t>	A condition in which the brain's cerebral hemispheres are absent to varying 	degrees and the remaining cranial cavity is filled with cerebrospinal fluid</a:t>
            </a:r>
            <a:endParaRPr lang="en-US" sz="2200" dirty="0"/>
          </a:p>
          <a:p>
            <a:r>
              <a:rPr lang="en-US" dirty="0"/>
              <a:t>Megalencephaly (familial, metabolic and degenerative disorders in CNS)</a:t>
            </a:r>
          </a:p>
          <a:p>
            <a:r>
              <a:rPr lang="en-US" dirty="0"/>
              <a:t>Thickened cranium (Chronic anaemia, rickets, osteogenesis </a:t>
            </a:r>
            <a:r>
              <a:rPr lang="en-US" dirty="0" err="1"/>
              <a:t>imperfecta</a:t>
            </a:r>
            <a:r>
              <a:rPr lang="en-US" dirty="0"/>
              <a:t>)</a:t>
            </a:r>
          </a:p>
          <a:p>
            <a:r>
              <a:rPr lang="en-US" dirty="0"/>
              <a:t>Familial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19893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C8C14B8-3ADD-4176-944B-6A3F0FCEBF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000" b="1" dirty="0"/>
              <a:t>Hydrocephalus vs hydranencephaly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xmlns="" id="{FC69A0DE-D582-4F77-A8D5-1EACA5AA8A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52504" y="1860219"/>
            <a:ext cx="8086992" cy="4540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5084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/>
              <a:t>Extended learning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>
              <a:hlinkClick r:id="rId2"/>
            </a:endParaRPr>
          </a:p>
          <a:p>
            <a:r>
              <a:rPr lang="en-US" dirty="0">
                <a:hlinkClick r:id="rId2"/>
              </a:rPr>
              <a:t>https://youtu.be/-enG4vCVw6U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715126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xmlns="" id="{CFC88BB1-C712-4D7E-9818-5F9B972FCA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54559" y="160928"/>
            <a:ext cx="8319752" cy="6433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1540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000" b="1" dirty="0"/>
              <a:t>What is hydrocephalus?</a:t>
            </a:r>
            <a:endParaRPr lang="en-US" sz="40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7069428" cy="4600933"/>
          </a:xfrm>
        </p:spPr>
        <p:txBody>
          <a:bodyPr/>
          <a:lstStyle/>
          <a:p>
            <a:r>
              <a:rPr lang="en-GB" dirty="0"/>
              <a:t>Large head due to excessive accumulation of CSF with in the ventricular system</a:t>
            </a:r>
          </a:p>
          <a:p>
            <a:endParaRPr lang="en-GB" dirty="0"/>
          </a:p>
          <a:p>
            <a:r>
              <a:rPr lang="en-GB" dirty="0"/>
              <a:t>Not a specific disease 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It is a manifestation of an underlying disease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xmlns="" id="{9A20E1D5-CCB5-4837-9C86-142D09AC9A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6848" y="1825624"/>
            <a:ext cx="2866952" cy="3534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841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C:\Users\chamilka\Pictures\csf_circulation.jpg">
            <a:extLst>
              <a:ext uri="{FF2B5EF4-FFF2-40B4-BE49-F238E27FC236}">
                <a16:creationId xmlns:a16="http://schemas.microsoft.com/office/drawing/2014/main" xmlns="" id="{592148B0-E33A-435C-B471-38F55AB2ED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616590" y="360925"/>
            <a:ext cx="6641123" cy="6183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872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C:\Users\chamilka\Pictures\CSF.jp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1524000" y="0"/>
            <a:ext cx="9144000" cy="6934200"/>
          </a:xfrm>
        </p:spPr>
      </p:pic>
    </p:spTree>
    <p:extLst>
      <p:ext uri="{BB962C8B-B14F-4D97-AF65-F5344CB8AC3E}">
        <p14:creationId xmlns:p14="http://schemas.microsoft.com/office/powerpoint/2010/main" val="482206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FA44782-61C1-4167-B1A6-C64256EF2E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000" b="1" dirty="0"/>
              <a:t>Pathogenesis of hydrocephalus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10CD5B8-5F5D-4F0B-9E33-B76BB83C40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300988" y="1822450"/>
            <a:ext cx="5181600" cy="4351338"/>
          </a:xfrm>
        </p:spPr>
        <p:txBody>
          <a:bodyPr>
            <a:normAutofit/>
          </a:bodyPr>
          <a:lstStyle/>
          <a:p>
            <a:r>
              <a:rPr lang="en-GB" dirty="0"/>
              <a:t>Impaired circulation of CSF</a:t>
            </a:r>
          </a:p>
          <a:p>
            <a:pPr marL="457200" lvl="1" indent="0">
              <a:buNone/>
            </a:pPr>
            <a:r>
              <a:rPr lang="en-GB" dirty="0" err="1"/>
              <a:t>Eg</a:t>
            </a:r>
            <a:r>
              <a:rPr lang="en-GB" dirty="0"/>
              <a:t>:</a:t>
            </a:r>
          </a:p>
          <a:p>
            <a:pPr lvl="1"/>
            <a:r>
              <a:rPr lang="en-US" altLang="en-US" dirty="0" err="1"/>
              <a:t>Aqueductal</a:t>
            </a:r>
            <a:r>
              <a:rPr lang="en-US" altLang="en-US" dirty="0"/>
              <a:t> stenosis</a:t>
            </a:r>
          </a:p>
          <a:p>
            <a:pPr lvl="1"/>
            <a:r>
              <a:rPr lang="en-US" altLang="en-US" dirty="0"/>
              <a:t>Chari malformation – type II</a:t>
            </a:r>
          </a:p>
          <a:p>
            <a:pPr lvl="1"/>
            <a:r>
              <a:rPr lang="en-US" altLang="en-US" dirty="0"/>
              <a:t>Dandy- Walker malformation</a:t>
            </a:r>
          </a:p>
          <a:p>
            <a:pPr lvl="1"/>
            <a:r>
              <a:rPr lang="en-US" altLang="en-US" dirty="0"/>
              <a:t>Space occupying lesion </a:t>
            </a:r>
          </a:p>
          <a:p>
            <a:pPr lvl="1">
              <a:buFont typeface="Wingdings" panose="05000000000000000000" pitchFamily="2" charset="2"/>
              <a:buNone/>
            </a:pPr>
            <a:r>
              <a:rPr lang="en-US" altLang="en-US" dirty="0"/>
              <a:t>	tumours, </a:t>
            </a:r>
            <a:r>
              <a:rPr lang="en-US" altLang="en-US" dirty="0" err="1"/>
              <a:t>haematomas</a:t>
            </a:r>
            <a:r>
              <a:rPr lang="en-US" altLang="en-US" dirty="0"/>
              <a:t>, abscesses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xmlns="" id="{FCBC1C51-D4CC-407C-8707-7EEA8835B0EE}"/>
              </a:ext>
            </a:extLst>
          </p:cNvPr>
          <p:cNvSpPr txBox="1">
            <a:spLocks/>
          </p:cNvSpPr>
          <p:nvPr/>
        </p:nvSpPr>
        <p:spPr>
          <a:xfrm>
            <a:off x="737317" y="1825625"/>
            <a:ext cx="5181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Increased production of CSF  </a:t>
            </a:r>
          </a:p>
          <a:p>
            <a:pPr marL="0" indent="0">
              <a:buNone/>
            </a:pPr>
            <a:r>
              <a:rPr lang="en-GB" dirty="0"/>
              <a:t>   </a:t>
            </a:r>
            <a:r>
              <a:rPr lang="en-GB" dirty="0" err="1"/>
              <a:t>Eg</a:t>
            </a:r>
            <a:r>
              <a:rPr lang="en-GB" dirty="0"/>
              <a:t>: choroid plexus papilloma</a:t>
            </a:r>
            <a:endParaRPr lang="en-US" dirty="0"/>
          </a:p>
          <a:p>
            <a:endParaRPr lang="en-GB" dirty="0"/>
          </a:p>
          <a:p>
            <a:r>
              <a:rPr lang="en-GB" dirty="0"/>
              <a:t>Impaired absorption of CSF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en-US" altLang="en-US" dirty="0" err="1"/>
              <a:t>Eg</a:t>
            </a:r>
            <a:r>
              <a:rPr lang="en-US" altLang="en-US" dirty="0"/>
              <a:t>:</a:t>
            </a:r>
          </a:p>
          <a:p>
            <a:pPr lvl="1"/>
            <a:r>
              <a:rPr lang="en-US" altLang="en-US" dirty="0"/>
              <a:t>Sub arachnoid </a:t>
            </a:r>
            <a:r>
              <a:rPr lang="en-US" altLang="en-US" dirty="0" err="1"/>
              <a:t>h’ge</a:t>
            </a:r>
            <a:endParaRPr lang="en-US" altLang="en-US" dirty="0"/>
          </a:p>
          <a:p>
            <a:pPr lvl="1"/>
            <a:r>
              <a:rPr lang="en-US" altLang="en-US" dirty="0"/>
              <a:t>Meningitis</a:t>
            </a:r>
          </a:p>
          <a:p>
            <a:pPr lvl="1"/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37555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FF00595-7859-49CA-A82E-835C4FBAD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75884"/>
          </a:xfrm>
        </p:spPr>
        <p:txBody>
          <a:bodyPr>
            <a:normAutofit/>
          </a:bodyPr>
          <a:lstStyle/>
          <a:p>
            <a:r>
              <a:rPr lang="en-GB" sz="4000" b="1" dirty="0"/>
              <a:t>Hydrocephalus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xmlns="" id="{E1C42DB9-DE9D-4F2D-AFBB-3FA822C64B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60454" y="1665605"/>
            <a:ext cx="3695847" cy="4555772"/>
          </a:xfrm>
          <a:prstGeom prst="rect">
            <a:avLst/>
          </a:prstGeom>
        </p:spPr>
      </p:pic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xmlns="" id="{E3056CDD-8066-453B-ADB9-52F02D1B7C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5920" y="1297966"/>
            <a:ext cx="4054864" cy="2388569"/>
          </a:xfrm>
          <a:prstGeom prst="rect">
            <a:avLst/>
          </a:prstGeom>
        </p:spPr>
      </p:pic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xmlns="" id="{41719FF3-3CD0-4429-B06B-0528E1DF67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0280" y="3943491"/>
            <a:ext cx="4535720" cy="268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360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E44BD8B-6539-46A6-ADDA-9D77EEBF4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000" b="1" dirty="0"/>
              <a:t>Clinical features 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xmlns="" id="{C3BD56CE-2579-4433-B4D3-748B43EB00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406" y="1991183"/>
            <a:ext cx="3005473" cy="370476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968D37FF-2B65-4446-AA00-DC74C36075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1344" y="1991183"/>
            <a:ext cx="4373986" cy="37047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B01F0D44-2212-4F25-860A-BED09FC440A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247" r="11420"/>
          <a:stretch/>
        </p:blipFill>
        <p:spPr>
          <a:xfrm>
            <a:off x="7686795" y="1991183"/>
            <a:ext cx="4297475" cy="3704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694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BBDC312-8331-4F99-862C-D16350211C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37397"/>
            <a:ext cx="10515600" cy="575033"/>
          </a:xfrm>
        </p:spPr>
        <p:txBody>
          <a:bodyPr>
            <a:normAutofit fontScale="90000"/>
          </a:bodyPr>
          <a:lstStyle/>
          <a:p>
            <a:r>
              <a:rPr lang="en-GB" b="1" dirty="0"/>
              <a:t>Clinical features</a:t>
            </a:r>
            <a:br>
              <a:rPr lang="en-GB" b="1" dirty="0"/>
            </a:br>
            <a:r>
              <a:rPr lang="en-GB" b="1" dirty="0"/>
              <a:t> 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6E3F225B-D710-4759-BE82-75CEAFCD32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Signs in the head and face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8B6AA0D-EC5C-4821-BA77-981CB8C069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4556460" cy="3684588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endParaRPr lang="en-GB" dirty="0"/>
          </a:p>
          <a:p>
            <a:r>
              <a:rPr lang="en-GB" dirty="0"/>
              <a:t>Large head / Unduly rising OFC                                                                                                                                           </a:t>
            </a:r>
          </a:p>
          <a:p>
            <a:r>
              <a:rPr lang="en-GB" dirty="0"/>
              <a:t>Frontal bossing </a:t>
            </a:r>
          </a:p>
          <a:p>
            <a:r>
              <a:rPr lang="en-GB" dirty="0"/>
              <a:t>Broad forehead </a:t>
            </a:r>
          </a:p>
          <a:p>
            <a:r>
              <a:rPr lang="en-GB" dirty="0"/>
              <a:t>Dilated veins over the scalp</a:t>
            </a:r>
          </a:p>
          <a:p>
            <a:r>
              <a:rPr lang="en-GB" dirty="0"/>
              <a:t>Setting-sun sign 	mechanism?? </a:t>
            </a:r>
          </a:p>
          <a:p>
            <a:r>
              <a:rPr lang="en-GB" dirty="0"/>
              <a:t>Deeply set eyes </a:t>
            </a:r>
          </a:p>
          <a:p>
            <a:r>
              <a:rPr lang="en-GB" dirty="0"/>
              <a:t>Wide anterior fontanelle and bulging </a:t>
            </a:r>
          </a:p>
          <a:p>
            <a:r>
              <a:rPr lang="en-GB" dirty="0"/>
              <a:t>Suture separation </a:t>
            </a:r>
          </a:p>
          <a:p>
            <a:r>
              <a:rPr lang="en-GB" dirty="0"/>
              <a:t>Macewen sign – cracked pot sign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B6BDA81B-7F98-4E4C-8B77-E0E098D553F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025980" y="1646346"/>
            <a:ext cx="2907406" cy="823912"/>
          </a:xfrm>
        </p:spPr>
        <p:txBody>
          <a:bodyPr/>
          <a:lstStyle/>
          <a:p>
            <a:r>
              <a:rPr lang="en-GB" dirty="0"/>
              <a:t>Other signs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917DE4FC-0D66-4FD3-9BBB-AB03EE511C6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088766" y="2782074"/>
            <a:ext cx="3589986" cy="3963233"/>
          </a:xfrm>
        </p:spPr>
        <p:txBody>
          <a:bodyPr>
            <a:normAutofit fontScale="55000" lnSpcReduction="20000"/>
          </a:bodyPr>
          <a:lstStyle/>
          <a:p>
            <a:r>
              <a:rPr lang="en-GB" sz="3600" dirty="0"/>
              <a:t>Long tract signs </a:t>
            </a:r>
          </a:p>
          <a:p>
            <a:r>
              <a:rPr lang="en-GB" sz="3600" dirty="0"/>
              <a:t>Brisk tendon reflexes</a:t>
            </a:r>
          </a:p>
          <a:p>
            <a:r>
              <a:rPr lang="en-GB" sz="3600" dirty="0"/>
              <a:t>Spasticity</a:t>
            </a:r>
          </a:p>
          <a:p>
            <a:r>
              <a:rPr lang="en-GB" sz="3600" dirty="0"/>
              <a:t>Clonus</a:t>
            </a:r>
          </a:p>
          <a:p>
            <a:r>
              <a:rPr lang="en-GB" sz="3600" dirty="0"/>
              <a:t> Babinski sign</a:t>
            </a:r>
          </a:p>
          <a:p>
            <a:r>
              <a:rPr lang="en-GB" sz="3600" dirty="0"/>
              <a:t>Papilledema</a:t>
            </a:r>
          </a:p>
          <a:p>
            <a:r>
              <a:rPr lang="en-GB" sz="3600" dirty="0"/>
              <a:t>6</a:t>
            </a:r>
            <a:r>
              <a:rPr lang="en-GB" sz="3600" baseline="30000" dirty="0"/>
              <a:t>th</a:t>
            </a:r>
            <a:r>
              <a:rPr lang="en-GB" sz="3600" dirty="0"/>
              <a:t> nerve palsy</a:t>
            </a:r>
          </a:p>
          <a:p>
            <a:r>
              <a:rPr lang="en-GB" sz="3600" dirty="0"/>
              <a:t>Signs suggestive of occult spinal dysraphism</a:t>
            </a:r>
          </a:p>
          <a:p>
            <a:endParaRPr lang="en-GB" dirty="0"/>
          </a:p>
          <a:p>
            <a:endParaRPr lang="en-GB" dirty="0"/>
          </a:p>
          <a:p>
            <a:pPr marL="0" indent="0">
              <a:buNone/>
            </a:pPr>
            <a:r>
              <a:rPr lang="en-GB" dirty="0"/>
              <a:t>        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02850F30-993E-4321-8DA6-E37C5F336687}"/>
              </a:ext>
            </a:extLst>
          </p:cNvPr>
          <p:cNvSpPr txBox="1"/>
          <p:nvPr/>
        </p:nvSpPr>
        <p:spPr>
          <a:xfrm>
            <a:off x="839788" y="1366310"/>
            <a:ext cx="100042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Depend on the age of onset and underlying cause , rate of rise in intra cranial pressure </a:t>
            </a:r>
          </a:p>
          <a:p>
            <a:endParaRPr lang="en-GB" sz="2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4AD71C4C-D7A8-4FAE-8C7E-A4E85D2A5092}"/>
              </a:ext>
            </a:extLst>
          </p:cNvPr>
          <p:cNvSpPr txBox="1"/>
          <p:nvPr/>
        </p:nvSpPr>
        <p:spPr>
          <a:xfrm>
            <a:off x="8371269" y="2093120"/>
            <a:ext cx="20734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General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0729AA46-A1BB-4CF5-B9F2-BE3A0CB1C315}"/>
              </a:ext>
            </a:extLst>
          </p:cNvPr>
          <p:cNvSpPr txBox="1"/>
          <p:nvPr/>
        </p:nvSpPr>
        <p:spPr>
          <a:xfrm>
            <a:off x="8371269" y="2762890"/>
            <a:ext cx="3644721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Nausea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Vomiting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Drowsiness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Headache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Irritability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Lethargy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Poor appetite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Change in personality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Deterioration of academic performance </a:t>
            </a:r>
          </a:p>
        </p:txBody>
      </p:sp>
    </p:spTree>
    <p:extLst>
      <p:ext uri="{BB962C8B-B14F-4D97-AF65-F5344CB8AC3E}">
        <p14:creationId xmlns:p14="http://schemas.microsoft.com/office/powerpoint/2010/main" val="3225314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TM03457464[[fn=Dividend]]</Template>
  <TotalTime>243</TotalTime>
  <Words>432</Words>
  <Application>Microsoft Office PowerPoint</Application>
  <PresentationFormat>Widescreen</PresentationFormat>
  <Paragraphs>158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Arial</vt:lpstr>
      <vt:lpstr>Calibri</vt:lpstr>
      <vt:lpstr>Calibri Light</vt:lpstr>
      <vt:lpstr>Courier New</vt:lpstr>
      <vt:lpstr>Wingdings</vt:lpstr>
      <vt:lpstr>Office Theme</vt:lpstr>
      <vt:lpstr>Hydrocephalus </vt:lpstr>
      <vt:lpstr>Outline </vt:lpstr>
      <vt:lpstr>What is hydrocephalus?</vt:lpstr>
      <vt:lpstr>PowerPoint Presentation</vt:lpstr>
      <vt:lpstr>PowerPoint Presentation</vt:lpstr>
      <vt:lpstr>Pathogenesis of hydrocephalus </vt:lpstr>
      <vt:lpstr>Hydrocephalus </vt:lpstr>
      <vt:lpstr>Clinical features  </vt:lpstr>
      <vt:lpstr>Clinical features   </vt:lpstr>
      <vt:lpstr>Types of hydrocephalus </vt:lpstr>
      <vt:lpstr>PowerPoint Presentation</vt:lpstr>
      <vt:lpstr>Causes of hydrocephalus </vt:lpstr>
      <vt:lpstr>Investigations – USS brain</vt:lpstr>
      <vt:lpstr>Investigations - X ray skull </vt:lpstr>
      <vt:lpstr>Investigations – CT brain </vt:lpstr>
      <vt:lpstr>Management of hydrocephalus </vt:lpstr>
      <vt:lpstr>PowerPoint Presentation</vt:lpstr>
      <vt:lpstr>Ventriculo-peritoneal shunt </vt:lpstr>
      <vt:lpstr>Complications of hydrocephalus </vt:lpstr>
      <vt:lpstr>Complications of shunts</vt:lpstr>
      <vt:lpstr>Differential diagnoses of large head </vt:lpstr>
      <vt:lpstr>Hydrocephalus vs hydranencephaly </vt:lpstr>
      <vt:lpstr>Extended learning 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Hydrocephalus</dc:title>
  <dc:creator>Admin</dc:creator>
  <cp:lastModifiedBy>Tute 09</cp:lastModifiedBy>
  <cp:revision>118</cp:revision>
  <dcterms:created xsi:type="dcterms:W3CDTF">2018-01-23T17:12:36Z</dcterms:created>
  <dcterms:modified xsi:type="dcterms:W3CDTF">2018-02-01T08:39:16Z</dcterms:modified>
</cp:coreProperties>
</file>